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64" r:id="rId6"/>
    <p:sldId id="370" r:id="rId7"/>
    <p:sldId id="371" r:id="rId8"/>
    <p:sldId id="334" r:id="rId9"/>
    <p:sldId id="335" r:id="rId10"/>
    <p:sldId id="336" r:id="rId11"/>
    <p:sldId id="373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6" r:id="rId30"/>
    <p:sldId id="354" r:id="rId31"/>
    <p:sldId id="357" r:id="rId32"/>
    <p:sldId id="358" r:id="rId33"/>
    <p:sldId id="355" r:id="rId34"/>
    <p:sldId id="359" r:id="rId35"/>
    <p:sldId id="360" r:id="rId36"/>
    <p:sldId id="361" r:id="rId37"/>
    <p:sldId id="362" r:id="rId38"/>
    <p:sldId id="363" r:id="rId39"/>
    <p:sldId id="366" r:id="rId40"/>
    <p:sldId id="375" r:id="rId41"/>
    <p:sldId id="364" r:id="rId42"/>
    <p:sldId id="365" r:id="rId43"/>
    <p:sldId id="372" r:id="rId44"/>
    <p:sldId id="367" r:id="rId45"/>
    <p:sldId id="279" r:id="rId4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Mueller" initials="CM" lastIdx="1" clrIdx="0">
    <p:extLst>
      <p:ext uri="{19B8F6BF-5375-455C-9EA6-DF929625EA0E}">
        <p15:presenceInfo xmlns:p15="http://schemas.microsoft.com/office/powerpoint/2012/main" userId="cfc76ec8373002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6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gge, Pat" userId="dca4d98e-95ad-4125-ad1b-9b11f10231ee" providerId="ADAL" clId="{DC9FA849-837E-4A67-A60F-76B2A5E206AE}"/>
    <pc:docChg chg="modSld sldOrd">
      <pc:chgData name="Hagge, Pat" userId="dca4d98e-95ad-4125-ad1b-9b11f10231ee" providerId="ADAL" clId="{DC9FA849-837E-4A67-A60F-76B2A5E206AE}" dt="2025-01-13T16:11:55.056" v="1"/>
      <pc:docMkLst>
        <pc:docMk/>
      </pc:docMkLst>
      <pc:sldChg chg="ord">
        <pc:chgData name="Hagge, Pat" userId="dca4d98e-95ad-4125-ad1b-9b11f10231ee" providerId="ADAL" clId="{DC9FA849-837E-4A67-A60F-76B2A5E206AE}" dt="2025-01-13T16:11:55.056" v="1"/>
        <pc:sldMkLst>
          <pc:docMk/>
          <pc:sldMk cId="498461378" sldId="358"/>
        </pc:sldMkLst>
      </pc:sldChg>
    </pc:docChg>
  </pc:docChgLst>
  <pc:docChgLst>
    <pc:chgData name="Hagge,Pat" userId="dca4d98e-95ad-4125-ad1b-9b11f10231ee" providerId="ADAL" clId="{F46FE32C-96A8-46C0-A8C1-CADCAD396952}"/>
    <pc:docChg chg="modSld">
      <pc:chgData name="Hagge,Pat" userId="dca4d98e-95ad-4125-ad1b-9b11f10231ee" providerId="ADAL" clId="{F46FE32C-96A8-46C0-A8C1-CADCAD396952}" dt="2023-01-12T00:19:55.201" v="28" actId="20577"/>
      <pc:docMkLst>
        <pc:docMk/>
      </pc:docMkLst>
      <pc:sldChg chg="modSp mod">
        <pc:chgData name="Hagge,Pat" userId="dca4d98e-95ad-4125-ad1b-9b11f10231ee" providerId="ADAL" clId="{F46FE32C-96A8-46C0-A8C1-CADCAD396952}" dt="2023-01-12T00:19:43.958" v="18" actId="20577"/>
        <pc:sldMkLst>
          <pc:docMk/>
          <pc:sldMk cId="4116486396" sldId="368"/>
        </pc:sldMkLst>
        <pc:spChg chg="mod">
          <ac:chgData name="Hagge,Pat" userId="dca4d98e-95ad-4125-ad1b-9b11f10231ee" providerId="ADAL" clId="{F46FE32C-96A8-46C0-A8C1-CADCAD396952}" dt="2023-01-12T00:19:43.958" v="18" actId="20577"/>
          <ac:spMkLst>
            <pc:docMk/>
            <pc:sldMk cId="4116486396" sldId="368"/>
            <ac:spMk id="7" creationId="{A69ACEFE-EBB2-4363-8AFD-325649C63D86}"/>
          </ac:spMkLst>
        </pc:spChg>
      </pc:sldChg>
      <pc:sldChg chg="modSp mod">
        <pc:chgData name="Hagge,Pat" userId="dca4d98e-95ad-4125-ad1b-9b11f10231ee" providerId="ADAL" clId="{F46FE32C-96A8-46C0-A8C1-CADCAD396952}" dt="2023-01-12T00:19:55.201" v="28" actId="20577"/>
        <pc:sldMkLst>
          <pc:docMk/>
          <pc:sldMk cId="2560413575" sldId="369"/>
        </pc:sldMkLst>
        <pc:spChg chg="mod">
          <ac:chgData name="Hagge,Pat" userId="dca4d98e-95ad-4125-ad1b-9b11f10231ee" providerId="ADAL" clId="{F46FE32C-96A8-46C0-A8C1-CADCAD396952}" dt="2023-01-12T00:19:55.201" v="28" actId="20577"/>
          <ac:spMkLst>
            <pc:docMk/>
            <pc:sldMk cId="2560413575" sldId="369"/>
            <ac:spMk id="7" creationId="{A69ACEFE-EBB2-4363-8AFD-325649C63D86}"/>
          </ac:spMkLst>
        </pc:spChg>
      </pc:sldChg>
      <pc:sldChg chg="modSp mod">
        <pc:chgData name="Hagge,Pat" userId="dca4d98e-95ad-4125-ad1b-9b11f10231ee" providerId="ADAL" clId="{F46FE32C-96A8-46C0-A8C1-CADCAD396952}" dt="2023-01-11T23:33:10.465" v="8" actId="20577"/>
        <pc:sldMkLst>
          <pc:docMk/>
          <pc:sldMk cId="2965772566" sldId="370"/>
        </pc:sldMkLst>
        <pc:spChg chg="mod">
          <ac:chgData name="Hagge,Pat" userId="dca4d98e-95ad-4125-ad1b-9b11f10231ee" providerId="ADAL" clId="{F46FE32C-96A8-46C0-A8C1-CADCAD396952}" dt="2023-01-11T23:33:10.465" v="8" actId="20577"/>
          <ac:spMkLst>
            <pc:docMk/>
            <pc:sldMk cId="2965772566" sldId="370"/>
            <ac:spMk id="3" creationId="{08B1C69B-A3E7-486F-B479-0CA323D33F0C}"/>
          </ac:spMkLst>
        </pc:spChg>
      </pc:sldChg>
    </pc:docChg>
  </pc:docChgLst>
  <pc:docChgLst>
    <pc:chgData name="Hagge,Pat" userId="dca4d98e-95ad-4125-ad1b-9b11f10231ee" providerId="ADAL" clId="{F387D61D-C09F-4E54-8D24-B03AE41A804B}"/>
    <pc:docChg chg="undo custSel addSld delSld modSld">
      <pc:chgData name="Hagge,Pat" userId="dca4d98e-95ad-4125-ad1b-9b11f10231ee" providerId="ADAL" clId="{F387D61D-C09F-4E54-8D24-B03AE41A804B}" dt="2024-01-12T15:54:57.901" v="833" actId="20577"/>
      <pc:docMkLst>
        <pc:docMk/>
      </pc:docMkLst>
      <pc:sldChg chg="modSp modAnim">
        <pc:chgData name="Hagge,Pat" userId="dca4d98e-95ad-4125-ad1b-9b11f10231ee" providerId="ADAL" clId="{F387D61D-C09F-4E54-8D24-B03AE41A804B}" dt="2024-01-11T15:14:13.720" v="830" actId="255"/>
        <pc:sldMkLst>
          <pc:docMk/>
          <pc:sldMk cId="1884901227" sldId="353"/>
        </pc:sldMkLst>
        <pc:spChg chg="mod">
          <ac:chgData name="Hagge,Pat" userId="dca4d98e-95ad-4125-ad1b-9b11f10231ee" providerId="ADAL" clId="{F387D61D-C09F-4E54-8D24-B03AE41A804B}" dt="2024-01-11T15:14:13.720" v="830" actId="255"/>
          <ac:spMkLst>
            <pc:docMk/>
            <pc:sldMk cId="1884901227" sldId="353"/>
            <ac:spMk id="8" creationId="{500A6929-8D26-46DD-B5E7-DB1D527176E7}"/>
          </ac:spMkLst>
        </pc:spChg>
      </pc:sldChg>
      <pc:sldChg chg="modSp mod">
        <pc:chgData name="Hagge,Pat" userId="dca4d98e-95ad-4125-ad1b-9b11f10231ee" providerId="ADAL" clId="{F387D61D-C09F-4E54-8D24-B03AE41A804B}" dt="2024-01-12T15:54:57.901" v="833" actId="20577"/>
        <pc:sldMkLst>
          <pc:docMk/>
          <pc:sldMk cId="674904582" sldId="355"/>
        </pc:sldMkLst>
        <pc:spChg chg="mod">
          <ac:chgData name="Hagge,Pat" userId="dca4d98e-95ad-4125-ad1b-9b11f10231ee" providerId="ADAL" clId="{F387D61D-C09F-4E54-8D24-B03AE41A804B}" dt="2024-01-12T15:54:57.901" v="833" actId="20577"/>
          <ac:spMkLst>
            <pc:docMk/>
            <pc:sldMk cId="674904582" sldId="355"/>
            <ac:spMk id="7" creationId="{EB4103DD-DB50-409F-992D-A982137B9ADE}"/>
          </ac:spMkLst>
        </pc:spChg>
      </pc:sldChg>
      <pc:sldChg chg="modSp mod">
        <pc:chgData name="Hagge,Pat" userId="dca4d98e-95ad-4125-ad1b-9b11f10231ee" providerId="ADAL" clId="{F387D61D-C09F-4E54-8D24-B03AE41A804B}" dt="2024-01-05T21:23:00.701" v="820" actId="27636"/>
        <pc:sldMkLst>
          <pc:docMk/>
          <pc:sldMk cId="2873619136" sldId="366"/>
        </pc:sldMkLst>
        <pc:spChg chg="mod">
          <ac:chgData name="Hagge,Pat" userId="dca4d98e-95ad-4125-ad1b-9b11f10231ee" providerId="ADAL" clId="{F387D61D-C09F-4E54-8D24-B03AE41A804B}" dt="2024-01-05T21:23:00.701" v="820" actId="27636"/>
          <ac:spMkLst>
            <pc:docMk/>
            <pc:sldMk cId="2873619136" sldId="366"/>
            <ac:spMk id="8" creationId="{40C71087-2E2D-4817-B816-71A229C4CD0B}"/>
          </ac:spMkLst>
        </pc:spChg>
      </pc:sldChg>
      <pc:sldChg chg="del">
        <pc:chgData name="Hagge,Pat" userId="dca4d98e-95ad-4125-ad1b-9b11f10231ee" providerId="ADAL" clId="{F387D61D-C09F-4E54-8D24-B03AE41A804B}" dt="2024-01-05T21:27:02.085" v="826" actId="2696"/>
        <pc:sldMkLst>
          <pc:docMk/>
          <pc:sldMk cId="4116486396" sldId="368"/>
        </pc:sldMkLst>
      </pc:sldChg>
      <pc:sldChg chg="del">
        <pc:chgData name="Hagge,Pat" userId="dca4d98e-95ad-4125-ad1b-9b11f10231ee" providerId="ADAL" clId="{F387D61D-C09F-4E54-8D24-B03AE41A804B}" dt="2024-01-05T21:27:11.729" v="827" actId="2696"/>
        <pc:sldMkLst>
          <pc:docMk/>
          <pc:sldMk cId="2560413575" sldId="369"/>
        </pc:sldMkLst>
      </pc:sldChg>
      <pc:sldChg chg="add del">
        <pc:chgData name="Hagge,Pat" userId="dca4d98e-95ad-4125-ad1b-9b11f10231ee" providerId="ADAL" clId="{F387D61D-C09F-4E54-8D24-B03AE41A804B}" dt="2024-01-05T21:26:51.723" v="825" actId="2696"/>
        <pc:sldMkLst>
          <pc:docMk/>
          <pc:sldMk cId="2784705268" sldId="374"/>
        </pc:sldMkLst>
      </pc:sldChg>
      <pc:sldChg chg="modSp add mod">
        <pc:chgData name="Hagge,Pat" userId="dca4d98e-95ad-4125-ad1b-9b11f10231ee" providerId="ADAL" clId="{F387D61D-C09F-4E54-8D24-B03AE41A804B}" dt="2024-01-05T21:23:47.405" v="822" actId="6549"/>
        <pc:sldMkLst>
          <pc:docMk/>
          <pc:sldMk cId="316097637" sldId="375"/>
        </pc:sldMkLst>
        <pc:spChg chg="mod">
          <ac:chgData name="Hagge,Pat" userId="dca4d98e-95ad-4125-ad1b-9b11f10231ee" providerId="ADAL" clId="{F387D61D-C09F-4E54-8D24-B03AE41A804B}" dt="2024-01-05T21:23:47.405" v="822" actId="6549"/>
          <ac:spMkLst>
            <pc:docMk/>
            <pc:sldMk cId="316097637" sldId="375"/>
            <ac:spMk id="8" creationId="{40C71087-2E2D-4817-B816-71A229C4CD0B}"/>
          </ac:spMkLst>
        </pc:spChg>
      </pc:sldChg>
      <pc:sldChg chg="new del">
        <pc:chgData name="Hagge,Pat" userId="dca4d98e-95ad-4125-ad1b-9b11f10231ee" providerId="ADAL" clId="{F387D61D-C09F-4E54-8D24-B03AE41A804B}" dt="2024-01-05T20:55:03.749" v="97" actId="680"/>
        <pc:sldMkLst>
          <pc:docMk/>
          <pc:sldMk cId="2019245413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09CDD44-D9BD-4C70-994E-C76010E7B10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E3E0BE8-BADD-4050-B6E0-A079BE41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2FE9-C7D9-48D8-BA73-AF630331D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0F2B7-0532-48D0-BFFB-8D1042883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68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2CFCF-1841-4EBE-A836-3CAE018F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1AF2C-0CFA-40BE-861C-5FCDE158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7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recordkeeping/form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recordkeeping/presentations/exempttab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injuryreport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laws-regs/regulations/standardnumber/1904/1904SubpartEApp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injuryreport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laws-regs/regulations/standardnumber/1904/1904SubpartEAppB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repor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osha.gov/pls/ser/serform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D4E84CA-47DA-4574-98F8-B1E343F8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D412AC-65EF-4741-94E7-4E8924EE5A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617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BC87FE-53F1-4C7E-B5D1-A384101310C9}"/>
              </a:ext>
            </a:extLst>
          </p:cNvPr>
          <p:cNvSpPr/>
          <p:nvPr/>
        </p:nvSpPr>
        <p:spPr>
          <a:xfrm>
            <a:off x="7306931" y="0"/>
            <a:ext cx="4362285" cy="1596370"/>
          </a:xfrm>
          <a:custGeom>
            <a:avLst/>
            <a:gdLst>
              <a:gd name="connsiteX0" fmla="*/ 2 w 4362285"/>
              <a:gd name="connsiteY0" fmla="*/ 0 h 1596370"/>
              <a:gd name="connsiteX1" fmla="*/ 164171 w 4362285"/>
              <a:gd name="connsiteY1" fmla="*/ 0 h 1596370"/>
              <a:gd name="connsiteX2" fmla="*/ 4198112 w 4362285"/>
              <a:gd name="connsiteY2" fmla="*/ 0 h 1596370"/>
              <a:gd name="connsiteX3" fmla="*/ 4362285 w 4362285"/>
              <a:gd name="connsiteY3" fmla="*/ 0 h 1596370"/>
              <a:gd name="connsiteX4" fmla="*/ 4362285 w 4362285"/>
              <a:gd name="connsiteY4" fmla="*/ 707545 h 1596370"/>
              <a:gd name="connsiteX5" fmla="*/ 4362283 w 4362285"/>
              <a:gd name="connsiteY5" fmla="*/ 707545 h 1596370"/>
              <a:gd name="connsiteX6" fmla="*/ 4362283 w 4362285"/>
              <a:gd name="connsiteY6" fmla="*/ 1432199 h 1596370"/>
              <a:gd name="connsiteX7" fmla="*/ 4198112 w 4362285"/>
              <a:gd name="connsiteY7" fmla="*/ 1596370 h 1596370"/>
              <a:gd name="connsiteX8" fmla="*/ 164171 w 4362285"/>
              <a:gd name="connsiteY8" fmla="*/ 1596370 h 1596370"/>
              <a:gd name="connsiteX9" fmla="*/ 0 w 4362285"/>
              <a:gd name="connsiteY9" fmla="*/ 1432199 h 1596370"/>
              <a:gd name="connsiteX10" fmla="*/ 0 w 4362285"/>
              <a:gd name="connsiteY10" fmla="*/ 164171 h 1596370"/>
              <a:gd name="connsiteX11" fmla="*/ 2 w 4362285"/>
              <a:gd name="connsiteY11" fmla="*/ 164161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62285" h="1596370">
                <a:moveTo>
                  <a:pt x="2" y="0"/>
                </a:moveTo>
                <a:lnTo>
                  <a:pt x="164171" y="0"/>
                </a:lnTo>
                <a:lnTo>
                  <a:pt x="4198112" y="0"/>
                </a:lnTo>
                <a:lnTo>
                  <a:pt x="4362285" y="0"/>
                </a:lnTo>
                <a:lnTo>
                  <a:pt x="4362285" y="707545"/>
                </a:lnTo>
                <a:lnTo>
                  <a:pt x="4362283" y="707545"/>
                </a:lnTo>
                <a:lnTo>
                  <a:pt x="4362283" y="1432199"/>
                </a:lnTo>
                <a:cubicBezTo>
                  <a:pt x="4362283" y="1522868"/>
                  <a:pt x="4288781" y="1596370"/>
                  <a:pt x="4198112" y="1596370"/>
                </a:cubicBezTo>
                <a:lnTo>
                  <a:pt x="164171" y="1596370"/>
                </a:lnTo>
                <a:cubicBezTo>
                  <a:pt x="73502" y="1596370"/>
                  <a:pt x="0" y="1522868"/>
                  <a:pt x="0" y="1432199"/>
                </a:cubicBezTo>
                <a:lnTo>
                  <a:pt x="0" y="164171"/>
                </a:lnTo>
                <a:lnTo>
                  <a:pt x="2" y="1641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817B239E-DED7-483A-BD3C-E5F9C24F1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92" y="289048"/>
            <a:ext cx="2908255" cy="91610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E78D47-9138-44CE-AB51-0DE099CAFB6E}"/>
              </a:ext>
            </a:extLst>
          </p:cNvPr>
          <p:cNvSpPr txBox="1"/>
          <p:nvPr/>
        </p:nvSpPr>
        <p:spPr>
          <a:xfrm>
            <a:off x="2099015" y="2068883"/>
            <a:ext cx="5740167" cy="155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>
                <a:solidFill>
                  <a:schemeClr val="bg1"/>
                </a:solidFill>
              </a:rPr>
              <a:t>OSHA Injury and Illness Recordkeeping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B2B61E-AA0D-44A8-A45A-9431404532E7}"/>
              </a:ext>
            </a:extLst>
          </p:cNvPr>
          <p:cNvSpPr/>
          <p:nvPr/>
        </p:nvSpPr>
        <p:spPr>
          <a:xfrm>
            <a:off x="2201755" y="3962366"/>
            <a:ext cx="1726164" cy="83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3F798-A4FF-4CAB-9815-0535E9296C4B}"/>
              </a:ext>
            </a:extLst>
          </p:cNvPr>
          <p:cNvSpPr txBox="1"/>
          <p:nvPr/>
        </p:nvSpPr>
        <p:spPr>
          <a:xfrm>
            <a:off x="2161329" y="4245210"/>
            <a:ext cx="2811724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 Hagge, CSP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Risk Control Advisor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DE222-7FAA-9A8E-8AB3-ED9832334AA1}"/>
              </a:ext>
            </a:extLst>
          </p:cNvPr>
          <p:cNvSpPr txBox="1"/>
          <p:nvPr/>
        </p:nvSpPr>
        <p:spPr>
          <a:xfrm>
            <a:off x="6187898" y="4245210"/>
            <a:ext cx="2976197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Allison Fultineer, CSP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Risk Control Advisor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6CF0F5-8C6D-CB89-9247-D95E5EEE7ADC}"/>
              </a:ext>
            </a:extLst>
          </p:cNvPr>
          <p:cNvSpPr/>
          <p:nvPr/>
        </p:nvSpPr>
        <p:spPr>
          <a:xfrm>
            <a:off x="6247128" y="3998180"/>
            <a:ext cx="1726164" cy="83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3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10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CDBBD-49E8-4D48-84BA-2BB7E0EF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14300"/>
            <a:ext cx="7772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181617"/>
                </a:solidFill>
              </a:rPr>
              <a:t>1904.5 – Exceptions </a:t>
            </a:r>
            <a:r>
              <a:rPr lang="en-US" altLang="en-US" sz="2800">
                <a:solidFill>
                  <a:srgbClr val="181617"/>
                </a:solidFill>
              </a:rPr>
              <a:t>(cont.)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956F1C3-CD79-4758-A63A-88570FA0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937" y="1244076"/>
            <a:ext cx="9027279" cy="451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181617"/>
                </a:solidFill>
                <a:latin typeface="Verdana" panose="020B0604030504040204" pitchFamily="34" charset="0"/>
              </a:rPr>
              <a:t>Personal tasks outside assigned working hours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181617"/>
                </a:solidFill>
                <a:latin typeface="Verdana" panose="020B0604030504040204" pitchFamily="34" charset="0"/>
              </a:rPr>
              <a:t>Personal grooming, self medication for non-work-related condition, or intentionally self-inflicted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181617"/>
                </a:solidFill>
                <a:latin typeface="Verdana" panose="020B0604030504040204" pitchFamily="34" charset="0"/>
              </a:rPr>
              <a:t>Common cold or flu</a:t>
            </a:r>
          </a:p>
          <a:p>
            <a:pPr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181617"/>
                </a:solidFill>
                <a:latin typeface="Verdana" panose="020B0604030504040204" pitchFamily="34" charset="0"/>
              </a:rPr>
              <a:t>Motor vehicle accident in parking lot/access road during commute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US" altLang="en-US" sz="2400">
                <a:solidFill>
                  <a:srgbClr val="181617"/>
                </a:solidFill>
                <a:latin typeface="Verdana" panose="020B0604030504040204" pitchFamily="34" charset="0"/>
              </a:rPr>
              <a:t>Mental illness, unless employee voluntarily provides a medical opinion from a physician or licensed health care professional (PLHCP) having appropriate qualifications and experience that affirms work relatedness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1790B95-0ABF-4E8A-A681-18695AE1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2" y="3027711"/>
            <a:ext cx="1524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8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11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17378ED-FA4C-4DE4-B7B8-1888CF1BF0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15721" y="414550"/>
            <a:ext cx="7010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1904.5 – Travel Status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96848D5-E1AF-4593-B3AC-43832B0C76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114800"/>
          </a:xfrm>
          <a:noFill/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An injury or illness that occurs while an employee is on travel status is work-related </a:t>
            </a:r>
            <a:r>
              <a:rPr lang="en-US" altLang="en-US" sz="2800">
                <a:highlight>
                  <a:srgbClr val="FFFF00"/>
                </a:highlight>
              </a:rPr>
              <a:t>if it occurred while the employee was engaged in work activities in the interest of the employer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Home away from home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Detour for personal reasons is not work-related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89558C9-DF03-45C0-A9C5-07EC3689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21" y="3189120"/>
            <a:ext cx="110172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0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12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9247C-ECC7-4AAF-96E8-3CF5E756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52" y="177980"/>
            <a:ext cx="8362293" cy="600083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07E65FF-34EE-4DF4-98F4-A83E3DC3747D}"/>
              </a:ext>
            </a:extLst>
          </p:cNvPr>
          <p:cNvSpPr/>
          <p:nvPr/>
        </p:nvSpPr>
        <p:spPr>
          <a:xfrm rot="10800000">
            <a:off x="10690808" y="3334328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13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9106B8-24DF-473C-9C8B-951D5128C4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1904.6 – New Case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59BCA54-00B4-4465-A916-7691AB408A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800600"/>
          </a:xfrm>
          <a:noFill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600"/>
              <a:t>	A case is new if: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The employee has not previously experienced a recordable injury or illness of the same type that affects the same part of the body; or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The employee previously experienced a recordable injury or illness of the same type that affects the same part of the body, </a:t>
            </a:r>
            <a:r>
              <a:rPr lang="en-US" altLang="en-US" sz="2400">
                <a:solidFill>
                  <a:srgbClr val="000000"/>
                </a:solidFill>
                <a:highlight>
                  <a:srgbClr val="FFFF00"/>
                </a:highlight>
              </a:rPr>
              <a:t>but had recovered </a:t>
            </a:r>
            <a:r>
              <a:rPr lang="en-US" altLang="en-US" sz="2400">
                <a:highlight>
                  <a:srgbClr val="FFFF00"/>
                </a:highlight>
              </a:rPr>
              <a:t>completely</a:t>
            </a:r>
            <a:r>
              <a:rPr lang="en-US" altLang="en-US" sz="2400"/>
              <a:t> and an event or exposure in the work environment caused the signs and symptoms to reappear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9A16713-FAE1-472C-AFA1-65681B57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4" y="2324100"/>
            <a:ext cx="16811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2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BFE0F-3019-4C39-A788-09E8E8D9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5" y="120903"/>
            <a:ext cx="8793862" cy="6130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14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07747-D55F-4B6B-A87C-B9AB2BC5C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175" y="4610770"/>
            <a:ext cx="999831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15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029D3EC-C479-4FC0-8341-3F960A82EF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83820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1904.7 – General Recording Criteria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BFEBB0-4861-4069-BDBB-E33FE79EBD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2999"/>
            <a:ext cx="6399213" cy="4773305"/>
          </a:xfrm>
          <a:noFill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700"/>
              <a:t>An injury or illness is recordable if it results in one or more of the following: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/>
              <a:t>Death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/>
              <a:t>Days away from work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/>
              <a:t>Restricted work activity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/>
              <a:t>Transfer to another job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/>
              <a:t>Medical treatment beyond first aid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/>
              <a:t>Loss of consciousness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700"/>
              <a:t>Significant injury or illness diagnosed by a PLHCP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F871C1F5-3335-4F78-8548-F6C1B8663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6" y="4346268"/>
            <a:ext cx="2082800" cy="1570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88900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>
                <a:latin typeface="Times New Roman" pitchFamily="18" charset="0"/>
              </a:rPr>
              <a:t>Cancer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>
                <a:latin typeface="Times New Roman" pitchFamily="18" charset="0"/>
              </a:rPr>
              <a:t>Chronic irreversible disease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>
                <a:latin typeface="Times New Roman" pitchFamily="18" charset="0"/>
              </a:rPr>
              <a:t>Punctured eardrum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>
                <a:latin typeface="Times New Roman" pitchFamily="18" charset="0"/>
              </a:rPr>
              <a:t>Fractured or cracked bone or tooth</a:t>
            </a:r>
          </a:p>
        </p:txBody>
      </p:sp>
    </p:spTree>
    <p:extLst>
      <p:ext uri="{BB962C8B-B14F-4D97-AF65-F5344CB8AC3E}">
        <p14:creationId xmlns:p14="http://schemas.microsoft.com/office/powerpoint/2010/main" val="4811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16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2373F7-CFFC-4D6D-90CF-4EFE53B4A0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1904.7(b)(3) Days Away Cases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B3AFC04-9DE0-4938-8521-19E4EF11FA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1300" y="1371600"/>
            <a:ext cx="5486400" cy="4114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Record if the case involves one or more days away from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Check the box (column H) for days away cases and count the number of  days (column K)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Do not include the day of injury/illness</a:t>
            </a:r>
          </a:p>
        </p:txBody>
      </p:sp>
      <p:pic>
        <p:nvPicPr>
          <p:cNvPr id="10" name="Picture 4" descr="BS00057_">
            <a:extLst>
              <a:ext uri="{FF2B5EF4-FFF2-40B4-BE49-F238E27FC236}">
                <a16:creationId xmlns:a16="http://schemas.microsoft.com/office/drawing/2014/main" id="{F7D4127B-CB1C-493C-8E7B-3710B9D1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69" y="3179278"/>
            <a:ext cx="18383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D8786A-41A4-4B77-BDBB-86EB374D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84" y="4277758"/>
            <a:ext cx="4191000" cy="914400"/>
          </a:xfrm>
          <a:prstGeom prst="rect">
            <a:avLst/>
          </a:prstGeom>
          <a:solidFill>
            <a:srgbClr val="FF3300">
              <a:alpha val="10196"/>
            </a:srgbClr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17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6668688-187D-4DB7-8CE3-5C90A8A2EB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25600" y="101600"/>
            <a:ext cx="84582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1904.7(b)(3) – Days Away Cases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823C683-FA0E-4BF8-87B0-44C9BABF39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95517" y="1211237"/>
            <a:ext cx="6399213" cy="4698243"/>
          </a:xfrm>
          <a:noFill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dirty="0"/>
              <a:t>Day counts (days away or days restricted)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Count the number of calendar days the employee was unable to work (include weekend days, holidays, vacation days, etc.)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Cap day count at 180 days away and/or days restricted (columns K and L)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May stop day count if employee leaves company for a reason unrelated to the injury or illness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If a medical opinion exists, employer must follow that opinion</a:t>
            </a: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3AFC946D-F987-41D0-ABA0-AF4627E6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421" y="1561860"/>
            <a:ext cx="2095500" cy="5461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DE697-AEE3-4221-8E2D-6884C827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843" y="4750041"/>
            <a:ext cx="5392641" cy="762000"/>
          </a:xfrm>
          <a:prstGeom prst="rect">
            <a:avLst/>
          </a:prstGeom>
          <a:solidFill>
            <a:srgbClr val="FF3300">
              <a:alpha val="10196"/>
            </a:srgbClr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18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3C8623F-C9EE-4839-B2A5-70A12606D9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01823" y="346240"/>
            <a:ext cx="8534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1904.7(b)(4) – Restricted Work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95FC90-5583-47EE-8119-9B0D05F535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5893" y="1371600"/>
            <a:ext cx="6399213" cy="4592472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en-US" sz="2800"/>
              <a:t>Restricted work activity occurs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800"/>
              <a:t>An employee is kept from performing one or more </a:t>
            </a:r>
            <a:r>
              <a:rPr lang="en-US" altLang="en-US" sz="2800">
                <a:solidFill>
                  <a:srgbClr val="FF0000"/>
                </a:solidFill>
              </a:rPr>
              <a:t>routine functions </a:t>
            </a:r>
            <a:r>
              <a:rPr lang="en-US" altLang="en-US" sz="2800"/>
              <a:t>(work activities the employee regularly performs at least once per week) of his or her job; 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800"/>
              <a:t>An employee is kept from working a full workday; 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800"/>
              <a:t>A PLHCP recommends either of the above</a:t>
            </a:r>
          </a:p>
          <a:p>
            <a:pPr algn="l"/>
            <a:endParaRPr lang="en-US" altLang="en-US" sz="2800"/>
          </a:p>
          <a:p>
            <a:pPr lvl="1" algn="l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52458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19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097C8F-8E64-4166-93D4-BE3AF339B0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25600" y="290513"/>
            <a:ext cx="8458200" cy="547687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1904.7(b)(4) – Restricted Work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7E0B447-525F-4D85-981A-0BF4ED915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chemeClr val="tx1"/>
                </a:solidFill>
              </a:rPr>
              <a:t>Record if the case involves one or more days of restricted work or job transfer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chemeClr val="tx1"/>
                </a:solidFill>
              </a:rPr>
              <a:t>Check the box for transfer/restriction (column I) cases and count the number of days (column L)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chemeClr val="tx1"/>
                </a:solidFill>
              </a:rPr>
              <a:t>Do not include the day of injury/illness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BE162-789F-431B-9D15-125169117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453" y="4370869"/>
            <a:ext cx="4191000" cy="914400"/>
          </a:xfrm>
          <a:prstGeom prst="rect">
            <a:avLst/>
          </a:prstGeom>
          <a:solidFill>
            <a:srgbClr val="FF3300">
              <a:alpha val="10196"/>
            </a:srgbClr>
          </a:solidFill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3" name="Picture 4" descr="PE06267_">
            <a:extLst>
              <a:ext uri="{FF2B5EF4-FFF2-40B4-BE49-F238E27FC236}">
                <a16:creationId xmlns:a16="http://schemas.microsoft.com/office/drawing/2014/main" id="{8118298E-1281-41DA-AADC-8A0ED4CA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757" y="3914775"/>
            <a:ext cx="17224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FD85-5A3A-4F59-8DB0-0FC8B9E02638}"/>
              </a:ext>
            </a:extLst>
          </p:cNvPr>
          <p:cNvSpPr txBox="1"/>
          <p:nvPr/>
        </p:nvSpPr>
        <p:spPr>
          <a:xfrm>
            <a:off x="1519648" y="844871"/>
            <a:ext cx="888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Remember!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5DE87-9FCB-4DBE-8E81-81E33D689EAC}"/>
              </a:ext>
            </a:extLst>
          </p:cNvPr>
          <p:cNvSpPr/>
          <p:nvPr/>
        </p:nvSpPr>
        <p:spPr>
          <a:xfrm>
            <a:off x="1658676" y="1914249"/>
            <a:ext cx="1726164" cy="83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B1C69B-A3E7-486F-B479-0CA323D33F0C}"/>
              </a:ext>
            </a:extLst>
          </p:cNvPr>
          <p:cNvSpPr/>
          <p:nvPr/>
        </p:nvSpPr>
        <p:spPr>
          <a:xfrm>
            <a:off x="1658676" y="2406882"/>
            <a:ext cx="893351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OSHA injury and illness recordkeeping and workers’ compensation insurance are independent of one another!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Treatment away from the workplace does not automatically constitute a “recordable” injury.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Inaccurate recordkeeping could result in an OSHA inspection and significant fines.</a:t>
            </a:r>
          </a:p>
        </p:txBody>
      </p:sp>
    </p:spTree>
    <p:extLst>
      <p:ext uri="{BB962C8B-B14F-4D97-AF65-F5344CB8AC3E}">
        <p14:creationId xmlns:p14="http://schemas.microsoft.com/office/powerpoint/2010/main" val="3637120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20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C38F088-62BA-4EDA-88D0-212035B1C0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74800" y="280986"/>
            <a:ext cx="86106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1904.7(b)(4) – Job Transfer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7EF8FD-A6D0-47B9-9396-9690311068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332249"/>
          </a:xfrm>
          <a:noFill/>
        </p:spPr>
        <p:txBody>
          <a:bodyPr/>
          <a:lstStyle/>
          <a:p>
            <a:pPr algn="l"/>
            <a:r>
              <a:rPr lang="en-US" altLang="en-US" sz="3200"/>
              <a:t>Job transfer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An injured or ill employee is assigned to a job other than his or her regular job for part of the day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A case is recordable if the injured or ill employee performs his or her routine job duties for part of a day and is assigned to another job for the rest of the day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4B4A358-7618-46C5-B989-6160BCA7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6" y="3738872"/>
            <a:ext cx="2159000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7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21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F3D715-8EAB-4869-9BFB-0757B6486B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8534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1904.7(b)(5) – Medical Treatment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AA48BA-1EC1-445F-9A17-DE80DA8AA8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114800"/>
          </a:xfrm>
          <a:noFill/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Medical treatment* is the management and care of a patient to combat disease or disorder.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It does </a:t>
            </a:r>
            <a:r>
              <a:rPr lang="en-US" altLang="en-US" sz="2800" i="1"/>
              <a:t>not</a:t>
            </a:r>
            <a:r>
              <a:rPr lang="en-US" altLang="en-US" sz="2800"/>
              <a:t> include: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Visits to a PLHCP solely for observation or counseling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Diagnostic procedures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</a:rPr>
              <a:t>First aid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540E73A-5059-470E-AD65-C44AEC9E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11826"/>
            <a:ext cx="670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*Dorland’s Illustrated Medical Dictionary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CF35BFB-394D-4C40-B063-43900871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4089670"/>
            <a:ext cx="21463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0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22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4655C4D-4296-43AD-A3E7-94334C0081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86106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 dirty="0"/>
              <a:t>1904.7(b)(5) – First Aid (</a:t>
            </a:r>
            <a:r>
              <a:rPr lang="en-US" altLang="en-US" sz="3800" i="1" dirty="0"/>
              <a:t>Not Recordable</a:t>
            </a:r>
            <a:r>
              <a:rPr lang="en-US" altLang="en-US" sz="3800" dirty="0"/>
              <a:t>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45F129B-326F-444C-8700-B9BA7EC7B0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114800"/>
          </a:xfrm>
          <a:noFill/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/>
              <a:t>Using nonprescription medication at nonprescription strength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/>
              <a:t>Tetanus immunizations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/>
              <a:t>Cleaning, flushing, or soaking surface wounds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/>
              <a:t>Wound coverings, butterfly bandages, </a:t>
            </a:r>
            <a:r>
              <a:rPr lang="en-US" altLang="en-US" sz="2600" err="1"/>
              <a:t>Steri</a:t>
            </a:r>
            <a:r>
              <a:rPr lang="en-US" altLang="en-US" sz="2600"/>
              <a:t>-Strips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/>
              <a:t>Hot or cold therapy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/>
              <a:t>Non-rigid means of support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600"/>
              <a:t>Temporary immobilization device used to transport accident victims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60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10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10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A3017DF-8D89-49A6-B0E7-CB35A73C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30" y="2665038"/>
            <a:ext cx="99060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F7F370C-BDD2-461F-8F19-12D2AFB3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30" y="4431751"/>
            <a:ext cx="16002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BD20079_">
            <a:extLst>
              <a:ext uri="{FF2B5EF4-FFF2-40B4-BE49-F238E27FC236}">
                <a16:creationId xmlns:a16="http://schemas.microsoft.com/office/drawing/2014/main" id="{0256DCA9-899D-4A9F-A519-D7EE945B2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615" y="1075164"/>
            <a:ext cx="11588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27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23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1419D1-5AAC-435A-8326-FDF5588FBB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245268"/>
            <a:ext cx="8534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 dirty="0"/>
              <a:t>1904.7(b)(5) – First Aid (</a:t>
            </a:r>
            <a:r>
              <a:rPr lang="en-US" altLang="en-US" sz="3800" i="1" dirty="0"/>
              <a:t>Not Recordable</a:t>
            </a:r>
            <a:r>
              <a:rPr lang="en-US" altLang="en-US" sz="3800" dirty="0"/>
              <a:t>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43F342A-48DF-4AF1-8008-B824B16862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870740"/>
          </a:xfrm>
          <a:noFill/>
        </p:spPr>
        <p:txBody>
          <a:bodyPr>
            <a:normAutofit fontScale="92500" lnSpcReduction="10000"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Drilling of fingernail or toenail, draining fluid from blister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Eye patches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Removing foreign bodies from eye using irrigation or cotton swab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Removing splinters or foreign material from areas other than the eye by irrigation, tweezers, cotton swabs or other simple means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Finger guards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Massages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Drinking fluids for relief of heat stress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21D634C-8CAC-4B8D-8331-08495DC5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332027"/>
            <a:ext cx="10366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IN00387_">
            <a:extLst>
              <a:ext uri="{FF2B5EF4-FFF2-40B4-BE49-F238E27FC236}">
                <a16:creationId xmlns:a16="http://schemas.microsoft.com/office/drawing/2014/main" id="{9BC3FA1C-1896-4638-B85F-57C306F6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25" y="1999521"/>
            <a:ext cx="1293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1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24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194A437-F223-4DE7-A89C-C40DE27A7A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88392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Misc. Issues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0C668E2-DED9-4394-89BB-10ECC077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657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</a:rPr>
              <a:t>Record all </a:t>
            </a:r>
            <a:r>
              <a:rPr lang="en-US" altLang="en-US" sz="2800" u="sng">
                <a:solidFill>
                  <a:schemeClr val="tx1"/>
                </a:solidFill>
              </a:rPr>
              <a:t>work-related </a:t>
            </a:r>
            <a:r>
              <a:rPr lang="en-US" altLang="en-US" sz="2800" u="sng" err="1">
                <a:solidFill>
                  <a:schemeClr val="tx1"/>
                </a:solidFill>
              </a:rPr>
              <a:t>needlesticks</a:t>
            </a:r>
            <a:r>
              <a:rPr lang="en-US" altLang="en-US" sz="2800" u="sng">
                <a:solidFill>
                  <a:schemeClr val="tx1"/>
                </a:solidFill>
              </a:rPr>
              <a:t> </a:t>
            </a:r>
            <a:r>
              <a:rPr lang="en-US" altLang="en-US" sz="2800">
                <a:solidFill>
                  <a:schemeClr val="tx1"/>
                </a:solidFill>
              </a:rPr>
              <a:t>and cuts from sharp objects that are contaminated with another person’s blood or OPIM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</a:rPr>
              <a:t>Record a case where an employee is exposed to someone with a known case of active </a:t>
            </a:r>
            <a:r>
              <a:rPr lang="en-US" altLang="en-US" sz="2800" u="sng">
                <a:solidFill>
                  <a:schemeClr val="tx1"/>
                </a:solidFill>
              </a:rPr>
              <a:t>tuberculosis</a:t>
            </a:r>
            <a:r>
              <a:rPr lang="en-US" altLang="en-US" sz="2800">
                <a:solidFill>
                  <a:schemeClr val="tx1"/>
                </a:solidFill>
              </a:rPr>
              <a:t>, and subsequently develops a TB infection.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</a:rPr>
              <a:t>Record all work-related cases involving </a:t>
            </a:r>
            <a:r>
              <a:rPr lang="en-US" altLang="en-US" sz="2800" u="sng">
                <a:solidFill>
                  <a:schemeClr val="tx1"/>
                </a:solidFill>
              </a:rPr>
              <a:t>loss of consciousness</a:t>
            </a:r>
          </a:p>
          <a:p>
            <a:pPr>
              <a:lnSpc>
                <a:spcPct val="90000"/>
              </a:lnSpc>
            </a:pPr>
            <a:endParaRPr lang="en-US" altLang="en-US" sz="2200"/>
          </a:p>
        </p:txBody>
      </p:sp>
      <p:pic>
        <p:nvPicPr>
          <p:cNvPr id="3074" name="Picture 2" descr="Needlestick injuries, discarded needles and the risk of HIV transmission |  aidsmap">
            <a:extLst>
              <a:ext uri="{FF2B5EF4-FFF2-40B4-BE49-F238E27FC236}">
                <a16:creationId xmlns:a16="http://schemas.microsoft.com/office/drawing/2014/main" id="{D3F3E7E5-C502-4315-835E-8655DA2E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2" y="1998482"/>
            <a:ext cx="3163569" cy="20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25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2312BEC-5E1B-430B-BBCF-A9471A5A63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9243" y="373607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1904.29 - Forms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00A6929-8D26-46DD-B5E7-DB1D527176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5587" y="1655833"/>
            <a:ext cx="6399213" cy="4114800"/>
          </a:xfrm>
          <a:noFill/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OSHA Form 300, </a:t>
            </a:r>
            <a:r>
              <a:rPr lang="en-US" altLang="en-US" sz="2800" i="1" dirty="0"/>
              <a:t>Log of Work-Related Injuries and Illnesses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OSHA Form 300A, </a:t>
            </a:r>
            <a:r>
              <a:rPr lang="en-US" altLang="en-US" sz="2800" i="1" dirty="0"/>
              <a:t>Summary of Work-Related Injuries and Illnesses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OSHA Form 301, </a:t>
            </a:r>
            <a:r>
              <a:rPr lang="en-US" altLang="en-US" sz="2800" i="1" dirty="0"/>
              <a:t>Injury and Illness Incident Report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sng" dirty="0">
                <a:hlinkClick r:id="rId3"/>
              </a:rPr>
              <a:t>https://www.osha.gov/recordkeeping/forms</a:t>
            </a:r>
            <a:endParaRPr lang="en-US" altLang="en-US" sz="2800" i="1" dirty="0"/>
          </a:p>
        </p:txBody>
      </p:sp>
      <p:pic>
        <p:nvPicPr>
          <p:cNvPr id="10" name="Picture 2" descr="OSHA Recordkeeping Forms 300, 300A, and 301 Training">
            <a:extLst>
              <a:ext uri="{FF2B5EF4-FFF2-40B4-BE49-F238E27FC236}">
                <a16:creationId xmlns:a16="http://schemas.microsoft.com/office/drawing/2014/main" id="{C8D929E7-25CC-47AB-AD51-4BDA16EA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5833"/>
            <a:ext cx="4486275" cy="35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26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pic>
        <p:nvPicPr>
          <p:cNvPr id="7" name="Picture 2" descr="form 301">
            <a:extLst>
              <a:ext uri="{FF2B5EF4-FFF2-40B4-BE49-F238E27FC236}">
                <a16:creationId xmlns:a16="http://schemas.microsoft.com/office/drawing/2014/main" id="{806D54A7-6EAD-4220-B9EE-D37D5D4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7525"/>
            <a:ext cx="91440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2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27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pic>
        <p:nvPicPr>
          <p:cNvPr id="7" name="Picture 2" descr="NEW300">
            <a:extLst>
              <a:ext uri="{FF2B5EF4-FFF2-40B4-BE49-F238E27FC236}">
                <a16:creationId xmlns:a16="http://schemas.microsoft.com/office/drawing/2014/main" id="{2BA3C675-2793-43BB-8905-B7CF3387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196850"/>
            <a:ext cx="90582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47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28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pic>
        <p:nvPicPr>
          <p:cNvPr id="7" name="Picture 2" descr="Form 300A">
            <a:extLst>
              <a:ext uri="{FF2B5EF4-FFF2-40B4-BE49-F238E27FC236}">
                <a16:creationId xmlns:a16="http://schemas.microsoft.com/office/drawing/2014/main" id="{B7793714-988C-4216-8668-D14F3B1B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8694"/>
          <a:stretch>
            <a:fillRect/>
          </a:stretch>
        </p:blipFill>
        <p:spPr bwMode="auto">
          <a:xfrm>
            <a:off x="1524000" y="3937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078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29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C9A117-41B6-4E46-9021-CF7D5A8493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1904.29 - Forms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E217650-2915-42C1-9BB3-AE2D0CE6DB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40000" y="1143000"/>
            <a:ext cx="7772400" cy="4114800"/>
          </a:xfrm>
          <a:noFill/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Must enter each recordable case on the forms </a:t>
            </a:r>
            <a:r>
              <a:rPr lang="en-US" altLang="en-US" sz="2800">
                <a:highlight>
                  <a:srgbClr val="FFFF00"/>
                </a:highlight>
              </a:rPr>
              <a:t>within 7 calendar days </a:t>
            </a:r>
            <a:r>
              <a:rPr lang="en-US" altLang="en-US" sz="2800"/>
              <a:t>of receiving information that a recordable case occurred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An equivalent form has the same information, is as readable and understandable, and uses the same instructions as the OSHA form it replaces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Forms can be kept on a computer as long as copies can be provided within 4 business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700"/>
          </a:p>
        </p:txBody>
      </p:sp>
    </p:spTree>
    <p:extLst>
      <p:ext uri="{BB962C8B-B14F-4D97-AF65-F5344CB8AC3E}">
        <p14:creationId xmlns:p14="http://schemas.microsoft.com/office/powerpoint/2010/main" val="4984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FD85-5A3A-4F59-8DB0-0FC8B9E02638}"/>
              </a:ext>
            </a:extLst>
          </p:cNvPr>
          <p:cNvSpPr txBox="1"/>
          <p:nvPr/>
        </p:nvSpPr>
        <p:spPr>
          <a:xfrm>
            <a:off x="1519648" y="844871"/>
            <a:ext cx="888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Who Must Comply?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5DE87-9FCB-4DBE-8E81-81E33D689EAC}"/>
              </a:ext>
            </a:extLst>
          </p:cNvPr>
          <p:cNvSpPr/>
          <p:nvPr/>
        </p:nvSpPr>
        <p:spPr>
          <a:xfrm>
            <a:off x="1658676" y="1914249"/>
            <a:ext cx="1726164" cy="83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B1C69B-A3E7-486F-B479-0CA323D33F0C}"/>
              </a:ext>
            </a:extLst>
          </p:cNvPr>
          <p:cNvSpPr/>
          <p:nvPr/>
        </p:nvSpPr>
        <p:spPr>
          <a:xfrm>
            <a:off x="1658676" y="2406882"/>
            <a:ext cx="893351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Employers with 11 or more workers employed by the company at any time during the calendar year, unless included on OSHA’s “</a:t>
            </a:r>
            <a:r>
              <a:rPr lang="en-US" altLang="en-US" sz="2800" dirty="0">
                <a:hlinkClick r:id="rId3"/>
              </a:rPr>
              <a:t>partially-exempt</a:t>
            </a:r>
            <a:r>
              <a:rPr lang="en-US" altLang="en-US" sz="2800" dirty="0"/>
              <a:t>” list.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Headcount includes: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Full-time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Part-time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Temporary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Seasonal Employees</a:t>
            </a:r>
          </a:p>
        </p:txBody>
      </p:sp>
    </p:spTree>
    <p:extLst>
      <p:ext uri="{BB962C8B-B14F-4D97-AF65-F5344CB8AC3E}">
        <p14:creationId xmlns:p14="http://schemas.microsoft.com/office/powerpoint/2010/main" val="2965772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30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B4103DD-DB50-409F-992D-A982137B9A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28300" y="436728"/>
            <a:ext cx="9921922" cy="5773003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900" b="1" dirty="0"/>
              <a:t>INJURY RATES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9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400" dirty="0"/>
              <a:t>TRIR – Total Recordable Injury Rate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400" dirty="0"/>
              <a:t>DART – Days Away, Restricted, or Transferred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4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400" u="sng" dirty="0"/>
              <a:t>Number of Incidents x 200,000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400" dirty="0"/>
              <a:t>Employee Hours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600"/>
              <a:t>TRIR (OSHA 300: Number of Incidents = Column G, H, I, J)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DART (OSHA 300: Number of incidents = Columns H &amp; 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74904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31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82042B-8018-4F36-8B3B-3EC3C44A95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700"/>
              <a:t>1904.29 – Privacy Protection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8D7CC44-D977-46A3-8F42-0EB45C4F38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4209" y="1143000"/>
            <a:ext cx="8588991" cy="4114800"/>
          </a:xfrm>
          <a:noFill/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Enter “privacy case” (</a:t>
            </a:r>
            <a:r>
              <a:rPr lang="en-US" altLang="en-US" u="sng"/>
              <a:t>not</a:t>
            </a:r>
            <a:r>
              <a:rPr lang="en-US" altLang="en-US"/>
              <a:t> the employee name) on the OSHA Form 300 for cases involving: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An injury or illness to an intimate body part or reproductive system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An injury or illness resulting from sexual assault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Mental illness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HIV infection, hepatitis, tuberculosis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err="1"/>
              <a:t>Needlestick</a:t>
            </a:r>
            <a:r>
              <a:rPr lang="en-US" altLang="en-US" sz="2200"/>
              <a:t> and sharps injuries that are contaminated with another person’s blood or other potentially infectious material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Employee voluntarily requests to keep name off for other illness cases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/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D170B3D-A009-4AD2-ABEE-12E64D6E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1" y="4008891"/>
            <a:ext cx="1743075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489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32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1AAF570-BA8B-4E88-9B9C-CC13135A0D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25600" y="101600"/>
            <a:ext cx="8915400" cy="547688"/>
          </a:xfrm>
          <a:noFill/>
        </p:spPr>
        <p:txBody>
          <a:bodyPr>
            <a:normAutofit/>
          </a:bodyPr>
          <a:lstStyle/>
          <a:p>
            <a:r>
              <a:rPr lang="en-US" altLang="en-US" sz="3200"/>
              <a:t>1904.30 – Multiple Business Establishments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386ED80-AD3B-4D96-9E5F-A592C7DEC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114800"/>
          </a:xfrm>
          <a:noFill/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Keep a separate OSHA Form 300 for each establishment that is expected to be in operation for more than a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May keep one OSHA Form 300 for all short-term establishments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Each employee must be linked with one establishment</a:t>
            </a:r>
            <a:r>
              <a:rPr lang="en-US" altLang="en-US" sz="2100"/>
              <a:t>  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AA98A7A-5602-44B6-8197-4535C426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6" y="3988903"/>
            <a:ext cx="18415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33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92B12E-D7EB-48A5-8652-F0D8236ECF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1000" y="114300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1904.31 – Covered Employees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8036AD-852D-4C1B-97DF-6E1C55795E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114800"/>
          </a:xfrm>
          <a:noFill/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Employees on payroll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Employees not on payroll who are supervised on a day-to-day basis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Exclude self-employed and partners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Temporary help agencies should not record the cases experienced by temp workers who are supervised by the host employer</a:t>
            </a:r>
          </a:p>
        </p:txBody>
      </p:sp>
    </p:spTree>
    <p:extLst>
      <p:ext uri="{BB962C8B-B14F-4D97-AF65-F5344CB8AC3E}">
        <p14:creationId xmlns:p14="http://schemas.microsoft.com/office/powerpoint/2010/main" val="3508969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34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B0795E1-A75E-47F8-AB79-E83C3A4421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7010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1904.32 – Annual Summary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515072-FF35-4B43-B94A-F338A5EF6E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56731" y="1080809"/>
            <a:ext cx="7584295" cy="4800600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/>
              <a:t>Review OSHA Form 300 for completeness and accuracy, correct deficiencies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/>
              <a:t>Complete OSHA Form 300A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/>
              <a:t>Company Officer Signature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800"/>
              <a:t>Post summary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/>
              <a:t>From Feb.1 to April 30 of the year following the year covered by the summary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/>
              <a:t>Electronic Submission*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/>
              <a:t>For certain establishments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/>
              <a:t>No later than March 2nd</a:t>
            </a:r>
          </a:p>
        </p:txBody>
      </p:sp>
      <p:pic>
        <p:nvPicPr>
          <p:cNvPr id="10" name="Picture 4" descr="Form 300A">
            <a:extLst>
              <a:ext uri="{FF2B5EF4-FFF2-40B4-BE49-F238E27FC236}">
                <a16:creationId xmlns:a16="http://schemas.microsoft.com/office/drawing/2014/main" id="{8E20F975-F539-4517-B936-43B449F8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1" y="1915236"/>
            <a:ext cx="26828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35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1B9193B-EE8A-45FB-B93C-36B8E6D6FA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27000"/>
            <a:ext cx="88011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1904.33 – Retention and Updating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6AC9A80-93E3-4128-811D-48AD6B85EB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78914" y="1371600"/>
            <a:ext cx="7434169" cy="4114800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/>
              <a:t>Retain forms for 5 years following the year that they cover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/>
              <a:t>Update the OSHA Form 300 during that period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/>
              <a:t>Do not need to update the OSHA Form 300A or OSHA Form 301</a:t>
            </a:r>
          </a:p>
        </p:txBody>
      </p:sp>
    </p:spTree>
    <p:extLst>
      <p:ext uri="{BB962C8B-B14F-4D97-AF65-F5344CB8AC3E}">
        <p14:creationId xmlns:p14="http://schemas.microsoft.com/office/powerpoint/2010/main" val="33556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36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9ACEFE-EBB2-4363-8AFD-325649C63D86}"/>
              </a:ext>
            </a:extLst>
          </p:cNvPr>
          <p:cNvSpPr txBox="1">
            <a:spLocks/>
          </p:cNvSpPr>
          <p:nvPr/>
        </p:nvSpPr>
        <p:spPr>
          <a:xfrm>
            <a:off x="1981200" y="4169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Electronic Submission of Injury and Illness Records</a:t>
            </a:r>
            <a:br>
              <a:rPr lang="en-US"/>
            </a:br>
            <a:endParaRPr lang="en-US" altLang="en-US" sz="2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C71087-2E2D-4817-B816-71A229C4CD0B}"/>
              </a:ext>
            </a:extLst>
          </p:cNvPr>
          <p:cNvSpPr txBox="1">
            <a:spLocks/>
          </p:cNvSpPr>
          <p:nvPr/>
        </p:nvSpPr>
        <p:spPr>
          <a:xfrm>
            <a:off x="1981200" y="1389820"/>
            <a:ext cx="8229600" cy="492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altLang="en-US" sz="2700" dirty="0">
                <a:hlinkClick r:id="rId3"/>
              </a:rPr>
              <a:t>Injury Tracking Application </a:t>
            </a:r>
            <a:r>
              <a:rPr lang="en-US" altLang="en-US" sz="2700" dirty="0"/>
              <a:t>– </a:t>
            </a:r>
          </a:p>
          <a:p>
            <a:pPr algn="l">
              <a:defRPr/>
            </a:pPr>
            <a:r>
              <a:rPr lang="en-US" altLang="en-US" sz="2700" dirty="0"/>
              <a:t>	300A </a:t>
            </a:r>
            <a:r>
              <a:rPr lang="en-US" altLang="en-US" sz="2700" b="1" i="1" dirty="0"/>
              <a:t>Due March 2</a:t>
            </a:r>
            <a:r>
              <a:rPr lang="en-US" altLang="en-US" sz="2700" b="1" i="1" baseline="30000" dirty="0"/>
              <a:t>nd</a:t>
            </a:r>
            <a:r>
              <a:rPr lang="en-US" altLang="en-US" sz="2700" b="1" i="1" dirty="0"/>
              <a:t> </a:t>
            </a:r>
            <a:br>
              <a:rPr lang="en-US" altLang="en-US" sz="2800" dirty="0"/>
            </a:br>
            <a:endParaRPr lang="en-US" sz="2800" dirty="0"/>
          </a:p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sz="2800" dirty="0"/>
              <a:t>Establishments with 250 or more employees that are currently required to keep OSHA injury and illness records.</a:t>
            </a:r>
          </a:p>
          <a:p>
            <a:pPr algn="l">
              <a:buFont typeface="Arial" panose="020B0604020202090204" pitchFamily="34" charset="0"/>
              <a:buChar char="•"/>
              <a:defRPr/>
            </a:pPr>
            <a:endParaRPr lang="en-US" sz="2800" dirty="0"/>
          </a:p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sz="2800" dirty="0"/>
              <a:t>Establishments with 20-249 employees that are listed in </a:t>
            </a:r>
            <a:r>
              <a:rPr lang="en-US" sz="2800" dirty="0">
                <a:hlinkClick r:id="rId4"/>
              </a:rPr>
              <a:t>Appendix A</a:t>
            </a:r>
            <a:r>
              <a:rPr lang="en-US" sz="2800" dirty="0"/>
              <a:t> (hazardous industries).</a:t>
            </a:r>
          </a:p>
          <a:p>
            <a:pPr lvl="1" algn="l">
              <a:buFont typeface="Arial" panose="020B0604020202090204" pitchFamily="34" charset="0"/>
              <a:buChar char="•"/>
              <a:defRPr/>
            </a:pPr>
            <a:r>
              <a:rPr lang="en-US" sz="2400" dirty="0"/>
              <a:t>Utilities, construction, manufacturing, warehousing, transportation</a:t>
            </a:r>
          </a:p>
          <a:p>
            <a:pPr algn="l">
              <a:buFont typeface="Arial" panose="020B060402020209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3619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37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9ACEFE-EBB2-4363-8AFD-325649C63D86}"/>
              </a:ext>
            </a:extLst>
          </p:cNvPr>
          <p:cNvSpPr txBox="1">
            <a:spLocks/>
          </p:cNvSpPr>
          <p:nvPr/>
        </p:nvSpPr>
        <p:spPr>
          <a:xfrm>
            <a:off x="1981200" y="4169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Electronic Submission of Injury and Illness Records</a:t>
            </a:r>
            <a:br>
              <a:rPr lang="en-US"/>
            </a:br>
            <a:endParaRPr lang="en-US" altLang="en-US" sz="2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C71087-2E2D-4817-B816-71A229C4CD0B}"/>
              </a:ext>
            </a:extLst>
          </p:cNvPr>
          <p:cNvSpPr txBox="1">
            <a:spLocks/>
          </p:cNvSpPr>
          <p:nvPr/>
        </p:nvSpPr>
        <p:spPr>
          <a:xfrm>
            <a:off x="1981200" y="1525912"/>
            <a:ext cx="8229600" cy="492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altLang="en-US" sz="2700" dirty="0">
                <a:hlinkClick r:id="rId3"/>
              </a:rPr>
              <a:t>Injury Tracking Application </a:t>
            </a:r>
            <a:r>
              <a:rPr lang="en-US" altLang="en-US" sz="2700" dirty="0"/>
              <a:t>– </a:t>
            </a:r>
          </a:p>
          <a:p>
            <a:pPr algn="l">
              <a:defRPr/>
            </a:pPr>
            <a:r>
              <a:rPr lang="en-US" altLang="en-US" sz="2700" dirty="0"/>
              <a:t>	300, 300A, 301 </a:t>
            </a:r>
            <a:r>
              <a:rPr lang="en-US" altLang="en-US" sz="2700" b="1" i="1" dirty="0"/>
              <a:t>Due March 2</a:t>
            </a:r>
            <a:r>
              <a:rPr lang="en-US" altLang="en-US" sz="2700" b="1" i="1" baseline="30000" dirty="0"/>
              <a:t>nd</a:t>
            </a:r>
            <a:r>
              <a:rPr lang="en-US" altLang="en-US" sz="2700" b="1" i="1" dirty="0"/>
              <a:t> </a:t>
            </a:r>
            <a:br>
              <a:rPr lang="en-US" altLang="en-US" sz="2800" dirty="0"/>
            </a:br>
            <a:endParaRPr lang="en-US" sz="2800" dirty="0"/>
          </a:p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sz="2800" dirty="0"/>
              <a:t>Establishments with 100 or more employees in designated high hazard industries (</a:t>
            </a:r>
            <a:r>
              <a:rPr lang="en-US" sz="2800" dirty="0">
                <a:hlinkClick r:id="rId4"/>
              </a:rPr>
              <a:t>Appendix B</a:t>
            </a:r>
            <a:r>
              <a:rPr lang="en-US" sz="2800" dirty="0"/>
              <a:t>).</a:t>
            </a:r>
          </a:p>
          <a:p>
            <a:pPr lvl="1" algn="l">
              <a:buFont typeface="Arial" panose="020B0604020202090204" pitchFamily="34" charset="0"/>
              <a:buChar char="•"/>
              <a:defRPr/>
            </a:pPr>
            <a:r>
              <a:rPr lang="en-US" sz="2400" dirty="0"/>
              <a:t>Agriculture, certain manufacturing, warehousing/storage, certain wholesalers, certain retailers, hospitals/care facilities,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16097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38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3BF93B-9E4B-4702-8D37-DE09819DC75E}"/>
              </a:ext>
            </a:extLst>
          </p:cNvPr>
          <p:cNvSpPr txBox="1">
            <a:spLocks/>
          </p:cNvSpPr>
          <p:nvPr/>
        </p:nvSpPr>
        <p:spPr>
          <a:xfrm>
            <a:off x="1981200" y="1571060"/>
            <a:ext cx="8229600" cy="4237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1000" dirty="0"/>
          </a:p>
          <a:p>
            <a:pPr algn="l">
              <a:defRPr/>
            </a:pPr>
            <a:r>
              <a:rPr lang="en-US" dirty="0"/>
              <a:t>All covered employers </a:t>
            </a:r>
            <a:r>
              <a:rPr lang="en-US" b="1" dirty="0"/>
              <a:t>must report </a:t>
            </a:r>
            <a:r>
              <a:rPr lang="en-US" dirty="0"/>
              <a:t>the following to OSHA:</a:t>
            </a:r>
          </a:p>
          <a:p>
            <a:pPr algn="l">
              <a:defRPr/>
            </a:pPr>
            <a:endParaRPr lang="en-US" dirty="0"/>
          </a:p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dirty="0"/>
              <a:t>All work-related fatalities within 8 hours</a:t>
            </a:r>
          </a:p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dirty="0"/>
              <a:t>All work-related in-patient hospitalizations of one or more employees within 24 hours</a:t>
            </a:r>
          </a:p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dirty="0"/>
              <a:t>All work-related amputations within 24 hours</a:t>
            </a:r>
          </a:p>
          <a:p>
            <a:pPr algn="l">
              <a:buFont typeface="Arial" panose="020B0604020202090204" pitchFamily="34" charset="0"/>
              <a:buChar char="•"/>
              <a:defRPr/>
            </a:pPr>
            <a:r>
              <a:rPr lang="en-US" dirty="0"/>
              <a:t>All work-related losses of an eye within 24 hours</a:t>
            </a:r>
          </a:p>
          <a:p>
            <a:pPr algn="l">
              <a:buFont typeface="Arial" panose="020B0604020202090204" pitchFamily="34" charset="0"/>
              <a:buChar char="•"/>
              <a:defRPr/>
            </a:pPr>
            <a:endParaRPr lang="en-US" dirty="0"/>
          </a:p>
          <a:p>
            <a:pPr algn="l">
              <a:defRPr/>
            </a:pPr>
            <a:r>
              <a:rPr lang="en-US" b="1" dirty="0"/>
              <a:t>EXCEPTION:  Do not </a:t>
            </a:r>
            <a:r>
              <a:rPr lang="en-US" b="1" u="sng" dirty="0"/>
              <a:t>report</a:t>
            </a:r>
            <a:r>
              <a:rPr lang="en-US" b="1" dirty="0"/>
              <a:t> motor vehicle accidents that occur on public streets or highways, unless the incident occurs in a construction zone.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C9C9A-5433-43DC-AB10-F24CF35C5F3C}"/>
              </a:ext>
            </a:extLst>
          </p:cNvPr>
          <p:cNvSpPr txBox="1">
            <a:spLocks/>
          </p:cNvSpPr>
          <p:nvPr/>
        </p:nvSpPr>
        <p:spPr>
          <a:xfrm>
            <a:off x="1849244" y="557561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4000"/>
              <a:t>OSHA Reporting Requirements</a:t>
            </a:r>
          </a:p>
        </p:txBody>
      </p:sp>
      <p:pic>
        <p:nvPicPr>
          <p:cNvPr id="1026" name="Picture 2" descr="OSHA's New Hospitalization, Amputation, and Fatality Reporting Rule: Time  to Add OSHA to Your Speed Dial – The OSHA Defense Report">
            <a:extLst>
              <a:ext uri="{FF2B5EF4-FFF2-40B4-BE49-F238E27FC236}">
                <a16:creationId xmlns:a16="http://schemas.microsoft.com/office/drawing/2014/main" id="{7AFEB0CD-CA18-4E57-AEEA-2750AC7F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" y="620856"/>
            <a:ext cx="2058895" cy="18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24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39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16A1A-E087-4D47-8068-46AA24799095}"/>
              </a:ext>
            </a:extLst>
          </p:cNvPr>
          <p:cNvSpPr txBox="1"/>
          <p:nvPr/>
        </p:nvSpPr>
        <p:spPr>
          <a:xfrm>
            <a:off x="1981200" y="696036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How to Report a Fatality or Severe Injury</a:t>
            </a:r>
          </a:p>
          <a:p>
            <a:pPr algn="ctr"/>
            <a:r>
              <a:rPr lang="en-US" sz="3200">
                <a:hlinkClick r:id="rId3"/>
              </a:rPr>
              <a:t>www.osha.gov/report</a:t>
            </a:r>
            <a:r>
              <a:rPr lang="en-US" sz="320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485760-42DE-40B3-AF09-1203EF00C685}"/>
              </a:ext>
            </a:extLst>
          </p:cNvPr>
          <p:cNvSpPr txBox="1">
            <a:spLocks/>
          </p:cNvSpPr>
          <p:nvPr/>
        </p:nvSpPr>
        <p:spPr>
          <a:xfrm>
            <a:off x="1946130" y="1986293"/>
            <a:ext cx="7848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/>
              <a:t>By telephone to the nearest OSHA office during normal business hours.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2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/>
              <a:t>By telephone to the 24-hour OSHA hotline (1-800-321-OSHA or 1-800-321-6742).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2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200"/>
              <a:t>Online: </a:t>
            </a:r>
            <a:r>
              <a:rPr lang="en-US" altLang="en-US" sz="2200">
                <a:hlinkClick r:id="rId4"/>
              </a:rPr>
              <a:t>www.osha.gov/pls/ser/serform.html</a:t>
            </a:r>
            <a:r>
              <a:rPr lang="en-US" altLang="en-US" sz="2200"/>
              <a:t> </a:t>
            </a:r>
          </a:p>
        </p:txBody>
      </p:sp>
      <p:pic>
        <p:nvPicPr>
          <p:cNvPr id="2050" name="Picture 2" descr="Free Phone Clipart Pictures - Clipartix">
            <a:extLst>
              <a:ext uri="{FF2B5EF4-FFF2-40B4-BE49-F238E27FC236}">
                <a16:creationId xmlns:a16="http://schemas.microsoft.com/office/drawing/2014/main" id="{F86C33DF-CB28-4A72-8675-EF715224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37" y="1007976"/>
            <a:ext cx="2751614" cy="27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bmit Your Report Online">
            <a:extLst>
              <a:ext uri="{FF2B5EF4-FFF2-40B4-BE49-F238E27FC236}">
                <a16:creationId xmlns:a16="http://schemas.microsoft.com/office/drawing/2014/main" id="{4939B861-4A84-4F38-BD85-F85B719B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5" y="4559606"/>
            <a:ext cx="2188550" cy="14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0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FD85-5A3A-4F59-8DB0-0FC8B9E02638}"/>
              </a:ext>
            </a:extLst>
          </p:cNvPr>
          <p:cNvSpPr txBox="1"/>
          <p:nvPr/>
        </p:nvSpPr>
        <p:spPr>
          <a:xfrm>
            <a:off x="1519648" y="844871"/>
            <a:ext cx="888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Partially-Exempt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5DE87-9FCB-4DBE-8E81-81E33D689EAC}"/>
              </a:ext>
            </a:extLst>
          </p:cNvPr>
          <p:cNvSpPr/>
          <p:nvPr/>
        </p:nvSpPr>
        <p:spPr>
          <a:xfrm>
            <a:off x="1658676" y="1914249"/>
            <a:ext cx="1726164" cy="83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4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B1C69B-A3E7-486F-B479-0CA323D33F0C}"/>
              </a:ext>
            </a:extLst>
          </p:cNvPr>
          <p:cNvSpPr/>
          <p:nvPr/>
        </p:nvSpPr>
        <p:spPr>
          <a:xfrm>
            <a:off x="1658676" y="2406882"/>
            <a:ext cx="893351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Employers with 10 or fewer employees, regardless of industry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Employers in low-hazard industries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Retail, finance, insurance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6801C-EAC5-44E0-A94F-8E6C0C54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77" y="4382389"/>
            <a:ext cx="2481463" cy="1650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56CF2-FBA3-49E8-98DE-FF5BC23A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750" y="4382389"/>
            <a:ext cx="2485871" cy="1650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86924-54D1-4FC9-B98C-BF1BD53CA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532" y="4424369"/>
            <a:ext cx="2575103" cy="16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5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40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9ACEFE-EBB2-4363-8AFD-325649C63D86}"/>
              </a:ext>
            </a:extLst>
          </p:cNvPr>
          <p:cNvSpPr txBox="1">
            <a:spLocks/>
          </p:cNvSpPr>
          <p:nvPr/>
        </p:nvSpPr>
        <p:spPr>
          <a:xfrm>
            <a:off x="1981200" y="416970"/>
            <a:ext cx="8229600" cy="1550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900" dirty="0"/>
              <a:t>Common Misconceptions </a:t>
            </a:r>
            <a:r>
              <a:rPr lang="en-US" sz="4000" dirty="0"/>
              <a:t>(Everything on this slide is false!)</a:t>
            </a:r>
            <a:br>
              <a:rPr lang="en-US" dirty="0"/>
            </a:br>
            <a:endParaRPr lang="en-US" alt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C71087-2E2D-4817-B816-71A229C4CD0B}"/>
              </a:ext>
            </a:extLst>
          </p:cNvPr>
          <p:cNvSpPr txBox="1">
            <a:spLocks/>
          </p:cNvSpPr>
          <p:nvPr/>
        </p:nvSpPr>
        <p:spPr>
          <a:xfrm>
            <a:off x="1981200" y="2225706"/>
            <a:ext cx="8229600" cy="374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Flood &amp; Peterson maintains OSHA logs for their clients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It is okay to wait until year-end to complete your OSHA logs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Workers’ compensation claim = OSHA recordable incident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Doctor’s visit = OSHA recordable incident</a:t>
            </a:r>
          </a:p>
        </p:txBody>
      </p:sp>
    </p:spTree>
    <p:extLst>
      <p:ext uri="{BB962C8B-B14F-4D97-AF65-F5344CB8AC3E}">
        <p14:creationId xmlns:p14="http://schemas.microsoft.com/office/powerpoint/2010/main" val="65932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41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6C8003-CA10-4077-9E7D-843A9C2243C6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1145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5400"/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E2864-87BE-4C21-BFD1-211346031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84" y="1564312"/>
            <a:ext cx="6019800" cy="40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24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AD9FCC5-F47A-4B33-AAA8-E105942C8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" b="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B68880-BC1F-49A0-9F2C-73C98238CDB1}"/>
              </a:ext>
            </a:extLst>
          </p:cNvPr>
          <p:cNvSpPr/>
          <p:nvPr/>
        </p:nvSpPr>
        <p:spPr>
          <a:xfrm>
            <a:off x="632013" y="3649143"/>
            <a:ext cx="4628144" cy="2290557"/>
          </a:xfrm>
          <a:custGeom>
            <a:avLst/>
            <a:gdLst>
              <a:gd name="connsiteX0" fmla="*/ 0 w 4253537"/>
              <a:gd name="connsiteY0" fmla="*/ 0 h 6363478"/>
              <a:gd name="connsiteX1" fmla="*/ 88049 w 4253537"/>
              <a:gd name="connsiteY1" fmla="*/ 0 h 6363478"/>
              <a:gd name="connsiteX2" fmla="*/ 4165489 w 4253537"/>
              <a:gd name="connsiteY2" fmla="*/ 0 h 6363478"/>
              <a:gd name="connsiteX3" fmla="*/ 4253535 w 4253537"/>
              <a:gd name="connsiteY3" fmla="*/ 0 h 6363478"/>
              <a:gd name="connsiteX4" fmla="*/ 4253535 w 4253537"/>
              <a:gd name="connsiteY4" fmla="*/ 88038 h 6363478"/>
              <a:gd name="connsiteX5" fmla="*/ 4253537 w 4253537"/>
              <a:gd name="connsiteY5" fmla="*/ 88048 h 6363478"/>
              <a:gd name="connsiteX6" fmla="*/ 4253537 w 4253537"/>
              <a:gd name="connsiteY6" fmla="*/ 6275430 h 6363478"/>
              <a:gd name="connsiteX7" fmla="*/ 4165489 w 4253537"/>
              <a:gd name="connsiteY7" fmla="*/ 6363478 h 6363478"/>
              <a:gd name="connsiteX8" fmla="*/ 88049 w 4253537"/>
              <a:gd name="connsiteY8" fmla="*/ 6363478 h 6363478"/>
              <a:gd name="connsiteX9" fmla="*/ 1 w 4253537"/>
              <a:gd name="connsiteY9" fmla="*/ 6275430 h 6363478"/>
              <a:gd name="connsiteX10" fmla="*/ 1 w 4253537"/>
              <a:gd name="connsiteY10" fmla="*/ 933061 h 6363478"/>
              <a:gd name="connsiteX11" fmla="*/ 0 w 4253537"/>
              <a:gd name="connsiteY11" fmla="*/ 933061 h 636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537" h="6363478">
                <a:moveTo>
                  <a:pt x="0" y="0"/>
                </a:moveTo>
                <a:lnTo>
                  <a:pt x="88049" y="0"/>
                </a:lnTo>
                <a:lnTo>
                  <a:pt x="4165489" y="0"/>
                </a:lnTo>
                <a:lnTo>
                  <a:pt x="4253535" y="0"/>
                </a:lnTo>
                <a:lnTo>
                  <a:pt x="4253535" y="88038"/>
                </a:lnTo>
                <a:lnTo>
                  <a:pt x="4253537" y="88048"/>
                </a:lnTo>
                <a:lnTo>
                  <a:pt x="4253537" y="6275430"/>
                </a:lnTo>
                <a:cubicBezTo>
                  <a:pt x="4253537" y="6324058"/>
                  <a:pt x="4214117" y="6363478"/>
                  <a:pt x="4165489" y="6363478"/>
                </a:cubicBezTo>
                <a:lnTo>
                  <a:pt x="88049" y="6363478"/>
                </a:lnTo>
                <a:cubicBezTo>
                  <a:pt x="39421" y="6363478"/>
                  <a:pt x="1" y="6324058"/>
                  <a:pt x="1" y="6275430"/>
                </a:cubicBezTo>
                <a:lnTo>
                  <a:pt x="1" y="933061"/>
                </a:lnTo>
                <a:lnTo>
                  <a:pt x="0" y="9330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FD85-5A3A-4F59-8DB0-0FC8B9E02638}"/>
              </a:ext>
            </a:extLst>
          </p:cNvPr>
          <p:cNvSpPr txBox="1"/>
          <p:nvPr/>
        </p:nvSpPr>
        <p:spPr>
          <a:xfrm>
            <a:off x="1659063" y="1885418"/>
            <a:ext cx="6856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5DE87-9FCB-4DBE-8E81-81E33D689EAC}"/>
              </a:ext>
            </a:extLst>
          </p:cNvPr>
          <p:cNvSpPr/>
          <p:nvPr/>
        </p:nvSpPr>
        <p:spPr>
          <a:xfrm rot="5400000">
            <a:off x="1219155" y="4224229"/>
            <a:ext cx="1208886" cy="1473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8CD687-8B78-4140-B41A-3296AF2AC186}"/>
              </a:ext>
            </a:extLst>
          </p:cNvPr>
          <p:cNvSpPr/>
          <p:nvPr/>
        </p:nvSpPr>
        <p:spPr>
          <a:xfrm>
            <a:off x="7306931" y="0"/>
            <a:ext cx="4362285" cy="1596370"/>
          </a:xfrm>
          <a:custGeom>
            <a:avLst/>
            <a:gdLst>
              <a:gd name="connsiteX0" fmla="*/ 2 w 4362285"/>
              <a:gd name="connsiteY0" fmla="*/ 0 h 1596370"/>
              <a:gd name="connsiteX1" fmla="*/ 164171 w 4362285"/>
              <a:gd name="connsiteY1" fmla="*/ 0 h 1596370"/>
              <a:gd name="connsiteX2" fmla="*/ 4198112 w 4362285"/>
              <a:gd name="connsiteY2" fmla="*/ 0 h 1596370"/>
              <a:gd name="connsiteX3" fmla="*/ 4362285 w 4362285"/>
              <a:gd name="connsiteY3" fmla="*/ 0 h 1596370"/>
              <a:gd name="connsiteX4" fmla="*/ 4362285 w 4362285"/>
              <a:gd name="connsiteY4" fmla="*/ 707545 h 1596370"/>
              <a:gd name="connsiteX5" fmla="*/ 4362283 w 4362285"/>
              <a:gd name="connsiteY5" fmla="*/ 707545 h 1596370"/>
              <a:gd name="connsiteX6" fmla="*/ 4362283 w 4362285"/>
              <a:gd name="connsiteY6" fmla="*/ 1432199 h 1596370"/>
              <a:gd name="connsiteX7" fmla="*/ 4198112 w 4362285"/>
              <a:gd name="connsiteY7" fmla="*/ 1596370 h 1596370"/>
              <a:gd name="connsiteX8" fmla="*/ 164171 w 4362285"/>
              <a:gd name="connsiteY8" fmla="*/ 1596370 h 1596370"/>
              <a:gd name="connsiteX9" fmla="*/ 0 w 4362285"/>
              <a:gd name="connsiteY9" fmla="*/ 1432199 h 1596370"/>
              <a:gd name="connsiteX10" fmla="*/ 0 w 4362285"/>
              <a:gd name="connsiteY10" fmla="*/ 164171 h 1596370"/>
              <a:gd name="connsiteX11" fmla="*/ 2 w 4362285"/>
              <a:gd name="connsiteY11" fmla="*/ 164161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62285" h="1596370">
                <a:moveTo>
                  <a:pt x="2" y="0"/>
                </a:moveTo>
                <a:lnTo>
                  <a:pt x="164171" y="0"/>
                </a:lnTo>
                <a:lnTo>
                  <a:pt x="4198112" y="0"/>
                </a:lnTo>
                <a:lnTo>
                  <a:pt x="4362285" y="0"/>
                </a:lnTo>
                <a:lnTo>
                  <a:pt x="4362285" y="707545"/>
                </a:lnTo>
                <a:lnTo>
                  <a:pt x="4362283" y="707545"/>
                </a:lnTo>
                <a:lnTo>
                  <a:pt x="4362283" y="1432199"/>
                </a:lnTo>
                <a:cubicBezTo>
                  <a:pt x="4362283" y="1522868"/>
                  <a:pt x="4288781" y="1596370"/>
                  <a:pt x="4198112" y="1596370"/>
                </a:cubicBezTo>
                <a:lnTo>
                  <a:pt x="164171" y="1596370"/>
                </a:lnTo>
                <a:cubicBezTo>
                  <a:pt x="73502" y="1596370"/>
                  <a:pt x="0" y="1522868"/>
                  <a:pt x="0" y="1432199"/>
                </a:cubicBezTo>
                <a:lnTo>
                  <a:pt x="0" y="164171"/>
                </a:lnTo>
                <a:lnTo>
                  <a:pt x="2" y="1641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1521B20E-856F-4925-B1DE-8EDEDA439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92" y="289048"/>
            <a:ext cx="2908255" cy="916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631A7C-51FA-4F41-8134-DB91C53C4E13}"/>
              </a:ext>
            </a:extLst>
          </p:cNvPr>
          <p:cNvSpPr txBox="1"/>
          <p:nvPr/>
        </p:nvSpPr>
        <p:spPr>
          <a:xfrm>
            <a:off x="2128066" y="3609189"/>
            <a:ext cx="2976197" cy="129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b="1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 Hagge, CSP</a:t>
            </a:r>
          </a:p>
          <a:p>
            <a:pPr>
              <a:lnSpc>
                <a:spcPts val="2400"/>
              </a:lnSpc>
            </a:pPr>
            <a:r>
              <a:rPr lang="en-US" sz="1600" b="1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Risk Control Advisor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970-266-7115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phagge@floodpeterson.com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E1B5E-A03B-4E91-9CCD-FF2B38E8CE05}"/>
              </a:ext>
            </a:extLst>
          </p:cNvPr>
          <p:cNvSpPr txBox="1"/>
          <p:nvPr/>
        </p:nvSpPr>
        <p:spPr>
          <a:xfrm>
            <a:off x="6258577" y="3649143"/>
            <a:ext cx="2976197" cy="129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b="1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Allison Fultineer, CSP</a:t>
            </a:r>
          </a:p>
          <a:p>
            <a:pPr>
              <a:lnSpc>
                <a:spcPts val="2400"/>
              </a:lnSpc>
            </a:pPr>
            <a:r>
              <a:rPr lang="en-US" sz="1600" b="1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Risk Control Advisor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970-266-7162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A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afultineer@floodpeterson.com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98DA5-2C81-408A-AF35-CA2FB1B3B7CC}"/>
              </a:ext>
            </a:extLst>
          </p:cNvPr>
          <p:cNvSpPr/>
          <p:nvPr/>
        </p:nvSpPr>
        <p:spPr>
          <a:xfrm rot="5400000">
            <a:off x="5417863" y="4270717"/>
            <a:ext cx="1208886" cy="1473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1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B62D4-E9E3-4C3E-A4F8-1D21A84C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9" y="213399"/>
            <a:ext cx="11243403" cy="6115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5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</p:spTree>
    <p:extLst>
      <p:ext uri="{BB962C8B-B14F-4D97-AF65-F5344CB8AC3E}">
        <p14:creationId xmlns:p14="http://schemas.microsoft.com/office/powerpoint/2010/main" val="62178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6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373F8-3B50-4286-ACCC-1AB658EA6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05" y="164375"/>
            <a:ext cx="9075073" cy="576672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4737BC1-5D55-4377-90D8-9D7E4A9B5E32}"/>
              </a:ext>
            </a:extLst>
          </p:cNvPr>
          <p:cNvSpPr/>
          <p:nvPr/>
        </p:nvSpPr>
        <p:spPr>
          <a:xfrm rot="10800000">
            <a:off x="8235653" y="2231321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1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7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A81BA1-1A3E-4367-B8C3-38AF1BDD9B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33834" y="414551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1904.5 – Work-Relatedness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42610DB-698D-46ED-BE60-74AF664ED7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28900" y="1371600"/>
            <a:ext cx="6781800" cy="4114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/>
              <a:t>A case is considered work-related if an event or exposure in the work environment either caused or contributed to the resulting condition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/>
              <a:t>A case is considered work-related if an event or exposure in the work environment </a:t>
            </a:r>
            <a:r>
              <a:rPr lang="en-US" altLang="en-US" i="1"/>
              <a:t>significantly</a:t>
            </a:r>
            <a:r>
              <a:rPr lang="en-US" altLang="en-US"/>
              <a:t> aggravated a pre-existing injury or illness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/>
              <a:t>Work-relatedness is presumed for injuries and illnesses resulting from events or exposures occurring in the </a:t>
            </a:r>
            <a:r>
              <a:rPr lang="en-US" altLang="en-US" u="sng"/>
              <a:t>work</a:t>
            </a:r>
            <a:r>
              <a:rPr lang="en-US" altLang="en-US"/>
              <a:t> </a:t>
            </a:r>
            <a:r>
              <a:rPr lang="en-US" altLang="en-US" u="sng"/>
              <a:t>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5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8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A81BA1-1A3E-4367-B8C3-38AF1BDD9B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6130" y="453543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 dirty="0"/>
              <a:t>Work Environment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42610DB-698D-46ED-BE60-74AF664ED7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28900" y="1371600"/>
            <a:ext cx="6781800" cy="4114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OSHA defines “work environment” as “the establishment and other locations where one or more employees are working or are present as a condition of their employment”.</a:t>
            </a:r>
            <a:endParaRPr lang="en-US" altLang="en-US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1026" name="Picture 2" descr="Office Snow Melting">
            <a:extLst>
              <a:ext uri="{FF2B5EF4-FFF2-40B4-BE49-F238E27FC236}">
                <a16:creationId xmlns:a16="http://schemas.microsoft.com/office/drawing/2014/main" id="{0BCE3497-11B3-F1DF-53BA-B13AB1F8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77" y="3164804"/>
            <a:ext cx="4760843" cy="25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5FAC-7312-4451-AAF6-4BE1F9B28977}"/>
              </a:ext>
            </a:extLst>
          </p:cNvPr>
          <p:cNvSpPr/>
          <p:nvPr/>
        </p:nvSpPr>
        <p:spPr>
          <a:xfrm>
            <a:off x="0" y="6227138"/>
            <a:ext cx="12191999" cy="630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1CEC80-268F-4C58-B696-B387D822FEE7}"/>
              </a:ext>
            </a:extLst>
          </p:cNvPr>
          <p:cNvSpPr/>
          <p:nvPr/>
        </p:nvSpPr>
        <p:spPr>
          <a:xfrm rot="16200000">
            <a:off x="10605864" y="5794648"/>
            <a:ext cx="1049682" cy="1077022"/>
          </a:xfrm>
          <a:custGeom>
            <a:avLst/>
            <a:gdLst>
              <a:gd name="connsiteX0" fmla="*/ 1645078 w 1734161"/>
              <a:gd name="connsiteY0" fmla="*/ 1596370 h 1596370"/>
              <a:gd name="connsiteX1" fmla="*/ 0 w 1734161"/>
              <a:gd name="connsiteY1" fmla="*/ 1596370 h 1596370"/>
              <a:gd name="connsiteX2" fmla="*/ 0 w 1734161"/>
              <a:gd name="connsiteY2" fmla="*/ 0 h 1596370"/>
              <a:gd name="connsiteX3" fmla="*/ 1645078 w 1734161"/>
              <a:gd name="connsiteY3" fmla="*/ 0 h 1596370"/>
              <a:gd name="connsiteX4" fmla="*/ 1734161 w 1734161"/>
              <a:gd name="connsiteY4" fmla="*/ 87737 h 1596370"/>
              <a:gd name="connsiteX5" fmla="*/ 1734161 w 1734161"/>
              <a:gd name="connsiteY5" fmla="*/ 1508633 h 1596370"/>
              <a:gd name="connsiteX6" fmla="*/ 1645078 w 1734161"/>
              <a:gd name="connsiteY6" fmla="*/ 1596370 h 15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161" h="1596370">
                <a:moveTo>
                  <a:pt x="1645078" y="1596370"/>
                </a:moveTo>
                <a:lnTo>
                  <a:pt x="0" y="1596370"/>
                </a:lnTo>
                <a:lnTo>
                  <a:pt x="0" y="0"/>
                </a:lnTo>
                <a:lnTo>
                  <a:pt x="1645078" y="0"/>
                </a:lnTo>
                <a:cubicBezTo>
                  <a:pt x="1694277" y="0"/>
                  <a:pt x="1734161" y="39281"/>
                  <a:pt x="1734161" y="87737"/>
                </a:cubicBezTo>
                <a:lnTo>
                  <a:pt x="1734161" y="1508633"/>
                </a:lnTo>
                <a:cubicBezTo>
                  <a:pt x="1734161" y="1557089"/>
                  <a:pt x="1694277" y="1596370"/>
                  <a:pt x="1645078" y="15963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51769F71-7839-44C3-B419-ED332533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26" y="6013740"/>
            <a:ext cx="584131" cy="630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322E91-39C2-414A-A3DE-72419FD17B98}"/>
              </a:ext>
            </a:extLst>
          </p:cNvPr>
          <p:cNvSpPr txBox="1"/>
          <p:nvPr/>
        </p:nvSpPr>
        <p:spPr>
          <a:xfrm>
            <a:off x="0" y="6329170"/>
            <a:ext cx="766843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fld id="{3E46BD2B-CDBF-4F0D-A5BF-9879F08174E9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ts val="2400"/>
                </a:lnSpc>
              </a:pPr>
              <a:t>9</a:t>
            </a:fld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470B4-AA74-432E-96AE-2A505C214978}"/>
              </a:ext>
            </a:extLst>
          </p:cNvPr>
          <p:cNvSpPr txBox="1"/>
          <p:nvPr/>
        </p:nvSpPr>
        <p:spPr>
          <a:xfrm>
            <a:off x="674377" y="6323780"/>
            <a:ext cx="254350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Flood and Peterson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FCE950-71BD-44B2-9E96-D18424FF08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8300" y="114300"/>
            <a:ext cx="7772400" cy="547688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3800"/>
              <a:t>1904.5 – Exceptions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93EDA1A-0AF8-4AC1-B28D-C9973D0D28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05201" y="1143000"/>
            <a:ext cx="6399213" cy="4114800"/>
          </a:xfrm>
          <a:noFill/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Present as a member of the general public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Symptoms arising in work environment that are solely due to non-work-related event or exposure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Voluntary participation in wellness program, medical, fitness or recreational activity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Eating, drinking or preparing food or drink for personal consumption</a:t>
            </a:r>
          </a:p>
        </p:txBody>
      </p:sp>
      <p:pic>
        <p:nvPicPr>
          <p:cNvPr id="10" name="Picture 5" descr="PE01085_">
            <a:extLst>
              <a:ext uri="{FF2B5EF4-FFF2-40B4-BE49-F238E27FC236}">
                <a16:creationId xmlns:a16="http://schemas.microsoft.com/office/drawing/2014/main" id="{6BB1F71C-D46D-4F45-94AF-09D8A901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80" y="1631326"/>
            <a:ext cx="10541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20C3E2-E96F-4C9D-96B9-15A53B29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30" y="3630069"/>
            <a:ext cx="16764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42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od and Peterson Colors">
      <a:dk1>
        <a:srgbClr val="0B233F"/>
      </a:dk1>
      <a:lt1>
        <a:sysClr val="window" lastClr="FFFFFF"/>
      </a:lt1>
      <a:dk2>
        <a:srgbClr val="6399AE"/>
      </a:dk2>
      <a:lt2>
        <a:srgbClr val="EFF4F6"/>
      </a:lt2>
      <a:accent1>
        <a:srgbClr val="B86125"/>
      </a:accent1>
      <a:accent2>
        <a:srgbClr val="98C5D9"/>
      </a:accent2>
      <a:accent3>
        <a:srgbClr val="8B4D1E"/>
      </a:accent3>
      <a:accent4>
        <a:srgbClr val="436878"/>
      </a:accent4>
      <a:accent5>
        <a:srgbClr val="2E292B"/>
      </a:accent5>
      <a:accent6>
        <a:srgbClr val="EFF4F6"/>
      </a:accent6>
      <a:hlink>
        <a:srgbClr val="B86125"/>
      </a:hlink>
      <a:folHlink>
        <a:srgbClr val="8B4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b95dbe-99cc-4d46-a57a-062be7242e4f">
      <Terms xmlns="http://schemas.microsoft.com/office/infopath/2007/PartnerControls"/>
    </lcf76f155ced4ddcb4097134ff3c332f>
    <TaxCatchAll xmlns="0417cde5-1cd6-4499-8273-03de278403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F4398DA8D9246854623F6F43BD095" ma:contentTypeVersion="18" ma:contentTypeDescription="Create a new document." ma:contentTypeScope="" ma:versionID="6a898f50333e97de196211d20086804a">
  <xsd:schema xmlns:xsd="http://www.w3.org/2001/XMLSchema" xmlns:xs="http://www.w3.org/2001/XMLSchema" xmlns:p="http://schemas.microsoft.com/office/2006/metadata/properties" xmlns:ns2="3eb95dbe-99cc-4d46-a57a-062be7242e4f" xmlns:ns3="0417cde5-1cd6-4499-8273-03de278403e5" targetNamespace="http://schemas.microsoft.com/office/2006/metadata/properties" ma:root="true" ma:fieldsID="8e40eb6645f9f014c76891cfd9124b78" ns2:_="" ns3:_="">
    <xsd:import namespace="3eb95dbe-99cc-4d46-a57a-062be7242e4f"/>
    <xsd:import namespace="0417cde5-1cd6-4499-8273-03de27840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95dbe-99cc-4d46-a57a-062be7242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622d62e-5dc6-4063-b38e-0c89a3fba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7cde5-1cd6-4499-8273-03de278403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46fe482-37ab-4f1c-8246-87c554810c13}" ma:internalName="TaxCatchAll" ma:showField="CatchAllData" ma:web="0417cde5-1cd6-4499-8273-03de278403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F1123-3A45-4408-8A15-B64EA052BF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412C4-AF0B-4B40-982E-F36F722756C0}">
  <ds:schemaRefs>
    <ds:schemaRef ds:uri="3eb95dbe-99cc-4d46-a57a-062be7242e4f"/>
    <ds:schemaRef ds:uri="0417cde5-1cd6-4499-8273-03de278403e5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B6EFBCA-C7E8-48CF-9C85-E7DA80DB5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95dbe-99cc-4d46-a57a-062be7242e4f"/>
    <ds:schemaRef ds:uri="0417cde5-1cd6-4499-8273-03de27840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2010</Words>
  <Application>Microsoft Office PowerPoint</Application>
  <PresentationFormat>Widescreen</PresentationFormat>
  <Paragraphs>283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1904.5 – Work-Relatedness</vt:lpstr>
      <vt:lpstr>Work Environment</vt:lpstr>
      <vt:lpstr>1904.5 – Exceptions</vt:lpstr>
      <vt:lpstr>PowerPoint Presentation</vt:lpstr>
      <vt:lpstr>1904.5 – Travel Status</vt:lpstr>
      <vt:lpstr>PowerPoint Presentation</vt:lpstr>
      <vt:lpstr>1904.6 – New Case</vt:lpstr>
      <vt:lpstr>PowerPoint Presentation</vt:lpstr>
      <vt:lpstr>1904.7 – General Recording Criteria</vt:lpstr>
      <vt:lpstr>1904.7(b)(3) Days Away Cases</vt:lpstr>
      <vt:lpstr>1904.7(b)(3) – Days Away Cases</vt:lpstr>
      <vt:lpstr>1904.7(b)(4) – Restricted Work</vt:lpstr>
      <vt:lpstr>1904.7(b)(4) – Restricted Work</vt:lpstr>
      <vt:lpstr>1904.7(b)(4) – Job Transfer</vt:lpstr>
      <vt:lpstr>1904.7(b)(5) – Medical Treatment</vt:lpstr>
      <vt:lpstr>1904.7(b)(5) – First Aid (Not Recordable)</vt:lpstr>
      <vt:lpstr>1904.7(b)(5) – First Aid (Not Recordable)</vt:lpstr>
      <vt:lpstr>Misc. Issues</vt:lpstr>
      <vt:lpstr>1904.29 - Forms</vt:lpstr>
      <vt:lpstr>PowerPoint Presentation</vt:lpstr>
      <vt:lpstr>PowerPoint Presentation</vt:lpstr>
      <vt:lpstr>PowerPoint Presentation</vt:lpstr>
      <vt:lpstr>1904.29 - Forms</vt:lpstr>
      <vt:lpstr>PowerPoint Presentation</vt:lpstr>
      <vt:lpstr>1904.29 – Privacy Protection</vt:lpstr>
      <vt:lpstr>1904.30 – Multiple Business Establishments</vt:lpstr>
      <vt:lpstr>1904.31 – Covered Employees</vt:lpstr>
      <vt:lpstr>1904.32 – Annual Summary</vt:lpstr>
      <vt:lpstr>1904.33 – Retention and Updating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Mueller</dc:creator>
  <cp:lastModifiedBy>Hagge, Pat</cp:lastModifiedBy>
  <cp:revision>3</cp:revision>
  <cp:lastPrinted>2021-06-16T16:42:14Z</cp:lastPrinted>
  <dcterms:created xsi:type="dcterms:W3CDTF">2021-02-16T16:21:30Z</dcterms:created>
  <dcterms:modified xsi:type="dcterms:W3CDTF">2025-01-13T16:12:06Z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0x010100BCBF4398DA8D9246854623F6F43BD095</vt:lpwstr>
  </property>
  <property fmtid="{D5CDD505-2E9C-101B-9397-08002B2CF9AE}" pid="3" name="Order">
    <vt:r8>1744600</vt:r8>
  </property>
  <property fmtid="{D5CDD505-2E9C-101B-9397-08002B2CF9AE}" pid="4" name="MediaServiceImageTags">
    <vt:lpwstr/>
  </property>
</Properties>
</file>