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81" r:id="rId2"/>
    <p:sldId id="260" r:id="rId3"/>
    <p:sldId id="471" r:id="rId4"/>
    <p:sldId id="472" r:id="rId5"/>
    <p:sldId id="473" r:id="rId6"/>
    <p:sldId id="464" r:id="rId7"/>
    <p:sldId id="462" r:id="rId8"/>
    <p:sldId id="440" r:id="rId9"/>
    <p:sldId id="431" r:id="rId10"/>
    <p:sldId id="474" r:id="rId11"/>
    <p:sldId id="456" r:id="rId12"/>
    <p:sldId id="475" r:id="rId13"/>
    <p:sldId id="465" r:id="rId14"/>
    <p:sldId id="476" r:id="rId15"/>
    <p:sldId id="477" r:id="rId16"/>
    <p:sldId id="478" r:id="rId17"/>
    <p:sldId id="460" r:id="rId18"/>
    <p:sldId id="380" r:id="rId19"/>
    <p:sldId id="466" r:id="rId20"/>
    <p:sldId id="370" r:id="rId21"/>
    <p:sldId id="453" r:id="rId22"/>
    <p:sldId id="467" r:id="rId23"/>
    <p:sldId id="483" r:id="rId24"/>
    <p:sldId id="484" r:id="rId25"/>
    <p:sldId id="485" r:id="rId26"/>
    <p:sldId id="448" r:id="rId27"/>
    <p:sldId id="486" r:id="rId28"/>
    <p:sldId id="489" r:id="rId29"/>
    <p:sldId id="487" r:id="rId30"/>
    <p:sldId id="2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ie Mueller" initials="CM" lastIdx="1" clrIdx="0">
    <p:extLst>
      <p:ext uri="{19B8F6BF-5375-455C-9EA6-DF929625EA0E}">
        <p15:presenceInfo xmlns:p15="http://schemas.microsoft.com/office/powerpoint/2012/main" userId="cfc76ec83730026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7939"/>
    <a:srgbClr val="18161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6" d="100"/>
          <a:sy n="96" d="100"/>
        </p:scale>
        <p:origin x="130"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zarus, Tracey" userId="d08057f7-59b4-4764-b94b-3f9bcedf008c" providerId="ADAL" clId="{325B8144-99E1-4AD9-B140-7A053C7C83D6}"/>
    <pc:docChg chg="modSld">
      <pc:chgData name="Lazarus, Tracey" userId="d08057f7-59b4-4764-b94b-3f9bcedf008c" providerId="ADAL" clId="{325B8144-99E1-4AD9-B140-7A053C7C83D6}" dt="2024-11-04T18:48:12.756" v="134" actId="20577"/>
      <pc:docMkLst>
        <pc:docMk/>
      </pc:docMkLst>
      <pc:sldChg chg="modSp mod">
        <pc:chgData name="Lazarus, Tracey" userId="d08057f7-59b4-4764-b94b-3f9bcedf008c" providerId="ADAL" clId="{325B8144-99E1-4AD9-B140-7A053C7C83D6}" dt="2024-11-04T18:48:12.756" v="134" actId="20577"/>
        <pc:sldMkLst>
          <pc:docMk/>
          <pc:sldMk cId="1696589712" sldId="478"/>
        </pc:sldMkLst>
        <pc:spChg chg="mod">
          <ac:chgData name="Lazarus, Tracey" userId="d08057f7-59b4-4764-b94b-3f9bcedf008c" providerId="ADAL" clId="{325B8144-99E1-4AD9-B140-7A053C7C83D6}" dt="2024-11-04T18:48:12.756" v="134" actId="20577"/>
          <ac:spMkLst>
            <pc:docMk/>
            <pc:sldMk cId="1696589712" sldId="478"/>
            <ac:spMk id="49" creationId="{7C316206-A45E-DAB9-E836-1C51064E7457}"/>
          </ac:spMkLst>
        </pc:spChg>
      </pc:sldChg>
      <pc:sldChg chg="modSp mod">
        <pc:chgData name="Lazarus, Tracey" userId="d08057f7-59b4-4764-b94b-3f9bcedf008c" providerId="ADAL" clId="{325B8144-99E1-4AD9-B140-7A053C7C83D6}" dt="2024-11-01T03:28:55.734" v="132" actId="20577"/>
        <pc:sldMkLst>
          <pc:docMk/>
          <pc:sldMk cId="3800838041" sldId="489"/>
        </pc:sldMkLst>
        <pc:spChg chg="mod">
          <ac:chgData name="Lazarus, Tracey" userId="d08057f7-59b4-4764-b94b-3f9bcedf008c" providerId="ADAL" clId="{325B8144-99E1-4AD9-B140-7A053C7C83D6}" dt="2024-11-01T03:28:55.734" v="132" actId="20577"/>
          <ac:spMkLst>
            <pc:docMk/>
            <pc:sldMk cId="3800838041" sldId="489"/>
            <ac:spMk id="10" creationId="{E309AFDF-0C6D-CB4B-6B40-5BA983447F0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5BE44-BFAA-4E2F-82BF-E0B330482DF6}"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5FCA4-8950-4598-9454-98740041A565}" type="slidenum">
              <a:rPr lang="en-US" smtClean="0"/>
              <a:t>‹#›</a:t>
            </a:fld>
            <a:endParaRPr lang="en-US"/>
          </a:p>
        </p:txBody>
      </p:sp>
    </p:spTree>
    <p:extLst>
      <p:ext uri="{BB962C8B-B14F-4D97-AF65-F5344CB8AC3E}">
        <p14:creationId xmlns:p14="http://schemas.microsoft.com/office/powerpoint/2010/main" val="4269393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D2FE9-C7D9-48D8-BA73-AF630331DC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10F2B7-0532-48D0-BFFB-8D1042883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25689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9257E-6706-46F4-9F0A-113E274ADF73}"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95B720-79A0-4781-9618-2C2C4AB30744}" type="slidenum">
              <a:rPr lang="en-US" smtClean="0"/>
              <a:t>‹#›</a:t>
            </a:fld>
            <a:endParaRPr lang="en-US" dirty="0"/>
          </a:p>
        </p:txBody>
      </p:sp>
    </p:spTree>
    <p:extLst>
      <p:ext uri="{BB962C8B-B14F-4D97-AF65-F5344CB8AC3E}">
        <p14:creationId xmlns:p14="http://schemas.microsoft.com/office/powerpoint/2010/main" val="5705765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32CFCF-1841-4EBE-A836-3CAE018FD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B71AF2C-0CFA-40BE-861C-5FCDE15889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8737103"/>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hyperlink" Target="https://www.orrick.com/en/insights/groundbreaking-jury-research-reveals-us-jury-attitudes-in-a-polarized-society"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hyperlink" Target="https://www.constitutionstateservices.com/resources/trends-driving-escalating-jury-verdicts%20citing%202018%20DecisionQuest%20stud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jpeg"/><Relationship Id="rId5" Type="http://schemas.openxmlformats.org/officeDocument/2006/relationships/image" Target="../media/image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2.svg"/><Relationship Id="rId5" Type="http://schemas.openxmlformats.org/officeDocument/2006/relationships/image" Target="../media/image47.sv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svg"/><Relationship Id="rId1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Tlazarus@floodpeterson.com"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riting on a clipboard&#10;&#10;Description automatically generated">
            <a:extLst>
              <a:ext uri="{FF2B5EF4-FFF2-40B4-BE49-F238E27FC236}">
                <a16:creationId xmlns:a16="http://schemas.microsoft.com/office/drawing/2014/main" id="{7576241A-8351-EE6E-FC5F-DA077887E12A}"/>
              </a:ext>
            </a:extLst>
          </p:cNvPr>
          <p:cNvPicPr>
            <a:picLocks noChangeAspect="1"/>
          </p:cNvPicPr>
          <p:nvPr/>
        </p:nvPicPr>
        <p:blipFill>
          <a:blip r:embed="rId2"/>
          <a:srcRect l="7952"/>
          <a:stretch/>
        </p:blipFill>
        <p:spPr>
          <a:xfrm>
            <a:off x="0" y="1"/>
            <a:ext cx="11222454" cy="6857999"/>
          </a:xfrm>
          <a:prstGeom prst="rect">
            <a:avLst/>
          </a:prstGeom>
        </p:spPr>
      </p:pic>
      <p:sp>
        <p:nvSpPr>
          <p:cNvPr id="20" name="Rectangle 19">
            <a:extLst>
              <a:ext uri="{FF2B5EF4-FFF2-40B4-BE49-F238E27FC236}">
                <a16:creationId xmlns:a16="http://schemas.microsoft.com/office/drawing/2014/main" id="{1300C3F6-0290-AFAB-4A7B-59CA8ADF64D6}"/>
              </a:ext>
            </a:extLst>
          </p:cNvPr>
          <p:cNvSpPr>
            <a:spLocks/>
          </p:cNvSpPr>
          <p:nvPr/>
        </p:nvSpPr>
        <p:spPr>
          <a:xfrm rot="5400000">
            <a:off x="-26194" y="26195"/>
            <a:ext cx="6858001" cy="6805611"/>
          </a:xfrm>
          <a:prstGeom prst="rect">
            <a:avLst/>
          </a:prstGeom>
          <a:solidFill>
            <a:srgbClr val="0B233F">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805612" y="0"/>
            <a:ext cx="5386388" cy="6858000"/>
          </a:xfrm>
          <a:prstGeom prst="rect">
            <a:avLst/>
          </a:prstGeom>
          <a:solidFill>
            <a:srgbClr val="0C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7226630" y="924314"/>
            <a:ext cx="4003345" cy="400110"/>
          </a:xfrm>
          <a:prstGeom prst="rect">
            <a:avLst/>
          </a:prstGeom>
          <a:noFill/>
        </p:spPr>
        <p:txBody>
          <a:bodyPr wrap="square" rtlCol="0">
            <a:spAutoFit/>
          </a:bodyPr>
          <a:lstStyle/>
          <a:p>
            <a:pPr>
              <a:spcAft>
                <a:spcPts val="40"/>
              </a:spcAft>
            </a:pPr>
            <a:r>
              <a:rPr lang="en-US" sz="2000" b="1" dirty="0">
                <a:solidFill>
                  <a:schemeClr val="bg2"/>
                </a:solidFill>
                <a:latin typeface="Lato" panose="020F0502020204030203" pitchFamily="34" charset="0"/>
                <a:cs typeface="Arial" panose="020B0604020202020204" pitchFamily="34" charset="0"/>
              </a:rPr>
              <a:t>November 1, 2024</a:t>
            </a:r>
          </a:p>
        </p:txBody>
      </p:sp>
      <p:sp>
        <p:nvSpPr>
          <p:cNvPr id="2" name="Rectangle: Rounded Corners 1">
            <a:extLst>
              <a:ext uri="{FF2B5EF4-FFF2-40B4-BE49-F238E27FC236}">
                <a16:creationId xmlns:a16="http://schemas.microsoft.com/office/drawing/2014/main" id="{608D7213-94D6-B34C-78C1-47B28DCFC5B3}"/>
              </a:ext>
            </a:extLst>
          </p:cNvPr>
          <p:cNvSpPr>
            <a:spLocks/>
          </p:cNvSpPr>
          <p:nvPr/>
        </p:nvSpPr>
        <p:spPr>
          <a:xfrm>
            <a:off x="347663" y="-333374"/>
            <a:ext cx="1780394" cy="2220660"/>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4" descr="Logo, icon&#10;&#10;Description automatically generated">
            <a:extLst>
              <a:ext uri="{FF2B5EF4-FFF2-40B4-BE49-F238E27FC236}">
                <a16:creationId xmlns:a16="http://schemas.microsoft.com/office/drawing/2014/main" id="{D2F06AEE-F5DC-6AB0-BF9E-F50B70DDF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18" y="371864"/>
            <a:ext cx="1046933" cy="1130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E0D6CC-37E1-49FF-7751-409F8841CE7E}"/>
              </a:ext>
            </a:extLst>
          </p:cNvPr>
          <p:cNvSpPr txBox="1"/>
          <p:nvPr/>
        </p:nvSpPr>
        <p:spPr>
          <a:xfrm>
            <a:off x="7234237" y="1324424"/>
            <a:ext cx="4533900" cy="2308324"/>
          </a:xfrm>
          <a:prstGeom prst="rect">
            <a:avLst/>
          </a:prstGeom>
          <a:noFill/>
        </p:spPr>
        <p:txBody>
          <a:bodyPr wrap="square" rtlCol="0">
            <a:spAutoFit/>
          </a:bodyPr>
          <a:lstStyle/>
          <a:p>
            <a:r>
              <a:rPr lang="en-US" sz="3600" b="1" dirty="0">
                <a:solidFill>
                  <a:schemeClr val="bg1"/>
                </a:solidFill>
                <a:latin typeface="Lato Black" panose="020F0A02020204030203" pitchFamily="34" charset="0"/>
              </a:rPr>
              <a:t>The Keys To Defending Auto Claims So They Do Not Go Nuclear</a:t>
            </a:r>
          </a:p>
        </p:txBody>
      </p:sp>
      <p:cxnSp>
        <p:nvCxnSpPr>
          <p:cNvPr id="8" name="Straight Connector 7">
            <a:extLst>
              <a:ext uri="{FF2B5EF4-FFF2-40B4-BE49-F238E27FC236}">
                <a16:creationId xmlns:a16="http://schemas.microsoft.com/office/drawing/2014/main" id="{3AD5E80C-53CB-AD2B-ABBB-B816DE8B745D}"/>
              </a:ext>
            </a:extLst>
          </p:cNvPr>
          <p:cNvCxnSpPr>
            <a:cxnSpLocks/>
          </p:cNvCxnSpPr>
          <p:nvPr/>
        </p:nvCxnSpPr>
        <p:spPr>
          <a:xfrm>
            <a:off x="7310437" y="4487610"/>
            <a:ext cx="23860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1152F26-9919-7BA0-9CD0-CE2273A6B720}"/>
              </a:ext>
            </a:extLst>
          </p:cNvPr>
          <p:cNvSpPr txBox="1"/>
          <p:nvPr/>
        </p:nvSpPr>
        <p:spPr>
          <a:xfrm>
            <a:off x="7234237" y="4917324"/>
            <a:ext cx="3094875" cy="1015663"/>
          </a:xfrm>
          <a:prstGeom prst="rect">
            <a:avLst/>
          </a:prstGeom>
          <a:noFill/>
        </p:spPr>
        <p:txBody>
          <a:bodyPr wrap="square" rtlCol="0">
            <a:spAutoFit/>
          </a:bodyPr>
          <a:lstStyle/>
          <a:p>
            <a:pPr>
              <a:spcAft>
                <a:spcPts val="40"/>
              </a:spcAft>
            </a:pPr>
            <a:r>
              <a:rPr lang="en-US" sz="2000" dirty="0">
                <a:solidFill>
                  <a:schemeClr val="bg1"/>
                </a:solidFill>
                <a:latin typeface="Lato" panose="020F0502020204030203" pitchFamily="34" charset="0"/>
                <a:cs typeface="Arial" panose="020B0604020202020204" pitchFamily="34" charset="0"/>
              </a:rPr>
              <a:t>Tracey Lazarus, </a:t>
            </a:r>
            <a:r>
              <a:rPr lang="en-US" sz="2000" i="1" dirty="0">
                <a:solidFill>
                  <a:schemeClr val="bg1"/>
                </a:solidFill>
                <a:latin typeface="Lato" panose="020F0502020204030203" pitchFamily="34" charset="0"/>
                <a:cs typeface="Arial" panose="020B0604020202020204" pitchFamily="34" charset="0"/>
              </a:rPr>
              <a:t>Esq.</a:t>
            </a:r>
            <a:r>
              <a:rPr lang="en-US" sz="2000" dirty="0">
                <a:solidFill>
                  <a:schemeClr val="bg1"/>
                </a:solidFill>
                <a:latin typeface="Lato" panose="020F0502020204030203" pitchFamily="34" charset="0"/>
                <a:cs typeface="Arial" panose="020B0604020202020204" pitchFamily="34" charset="0"/>
              </a:rPr>
              <a:t> </a:t>
            </a:r>
          </a:p>
          <a:p>
            <a:pPr>
              <a:spcAft>
                <a:spcPts val="40"/>
              </a:spcAft>
            </a:pPr>
            <a:r>
              <a:rPr lang="en-US" sz="2000" b="1" dirty="0">
                <a:solidFill>
                  <a:schemeClr val="accent1"/>
                </a:solidFill>
                <a:latin typeface="Lato" panose="020F0502020204030203" pitchFamily="34" charset="0"/>
                <a:cs typeface="Arial" panose="020B0604020202020204" pitchFamily="34" charset="0"/>
              </a:rPr>
              <a:t>Director of Risk Control</a:t>
            </a:r>
          </a:p>
          <a:p>
            <a:pPr>
              <a:spcAft>
                <a:spcPts val="40"/>
              </a:spcAft>
            </a:pPr>
            <a:r>
              <a:rPr lang="en-US" sz="2000" dirty="0">
                <a:solidFill>
                  <a:schemeClr val="bg1"/>
                </a:solidFill>
                <a:latin typeface="Lato" panose="020F0502020204030203" pitchFamily="34" charset="0"/>
                <a:cs typeface="Arial" panose="020B0604020202020204" pitchFamily="34" charset="0"/>
              </a:rPr>
              <a:t>Flood and Peterson</a:t>
            </a:r>
          </a:p>
        </p:txBody>
      </p:sp>
    </p:spTree>
    <p:extLst>
      <p:ext uri="{BB962C8B-B14F-4D97-AF65-F5344CB8AC3E}">
        <p14:creationId xmlns:p14="http://schemas.microsoft.com/office/powerpoint/2010/main" val="594423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F6AC3-3DBC-1FF3-A1DF-CB24315980D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BE0626E-9DEC-BF20-7796-F3A537BCB683}"/>
              </a:ext>
            </a:extLst>
          </p:cNvPr>
          <p:cNvSpPr/>
          <p:nvPr/>
        </p:nvSpPr>
        <p:spPr>
          <a:xfrm>
            <a:off x="0" y="6227138"/>
            <a:ext cx="12191999" cy="630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5B7816C-F2E6-70FE-59A1-6E2BCA868845}"/>
              </a:ext>
            </a:extLst>
          </p:cNvPr>
          <p:cNvSpPr txBox="1"/>
          <p:nvPr/>
        </p:nvSpPr>
        <p:spPr>
          <a:xfrm>
            <a:off x="399603" y="344552"/>
            <a:ext cx="11000554" cy="707886"/>
          </a:xfrm>
          <a:prstGeom prst="rect">
            <a:avLst/>
          </a:prstGeom>
          <a:noFill/>
        </p:spPr>
        <p:txBody>
          <a:bodyPr wrap="square" rtlCol="0">
            <a:spAutoFit/>
          </a:bodyPr>
          <a:lstStyle/>
          <a:p>
            <a:r>
              <a:rPr lang="en-US" sz="4000" b="1" dirty="0">
                <a:latin typeface="Lato Black" panose="020F0A02020204030203" pitchFamily="34" charset="0"/>
                <a:cs typeface="Arial" panose="020B0604020202020204" pitchFamily="34" charset="0"/>
              </a:rPr>
              <a:t>SOCIAL INFLATION REMAINS AN ISSUE</a:t>
            </a:r>
          </a:p>
        </p:txBody>
      </p:sp>
      <p:sp>
        <p:nvSpPr>
          <p:cNvPr id="11" name="TextBox 10">
            <a:extLst>
              <a:ext uri="{FF2B5EF4-FFF2-40B4-BE49-F238E27FC236}">
                <a16:creationId xmlns:a16="http://schemas.microsoft.com/office/drawing/2014/main" id="{0F47A0BE-0976-EF0D-E5E2-B7E9434C9788}"/>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10</a:t>
            </a:fld>
            <a:endParaRPr lang="en-US"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591A625-B587-16C7-AA44-F5F7AB2D962E}"/>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3" name="Group 2">
            <a:extLst>
              <a:ext uri="{FF2B5EF4-FFF2-40B4-BE49-F238E27FC236}">
                <a16:creationId xmlns:a16="http://schemas.microsoft.com/office/drawing/2014/main" id="{6312F900-39E9-BE4C-2FE6-3AC7A0518C49}"/>
              </a:ext>
            </a:extLst>
          </p:cNvPr>
          <p:cNvGrpSpPr/>
          <p:nvPr/>
        </p:nvGrpSpPr>
        <p:grpSpPr>
          <a:xfrm>
            <a:off x="10276937" y="5500353"/>
            <a:ext cx="1285592" cy="1167820"/>
            <a:chOff x="239764" y="90613"/>
            <a:chExt cx="1285592" cy="1167820"/>
          </a:xfrm>
        </p:grpSpPr>
        <p:sp>
          <p:nvSpPr>
            <p:cNvPr id="5" name="Rectangle: Rounded Corners 4">
              <a:extLst>
                <a:ext uri="{FF2B5EF4-FFF2-40B4-BE49-F238E27FC236}">
                  <a16:creationId xmlns:a16="http://schemas.microsoft.com/office/drawing/2014/main" id="{78353347-C939-4EF7-DAD4-1B856ECDE494}"/>
                </a:ext>
              </a:extLst>
            </p:cNvPr>
            <p:cNvSpPr/>
            <p:nvPr/>
          </p:nvSpPr>
          <p:spPr>
            <a:xfrm>
              <a:off x="239764" y="90613"/>
              <a:ext cx="1285592" cy="1167820"/>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Logo, icon&#10;&#10;Description automatically generated">
              <a:extLst>
                <a:ext uri="{FF2B5EF4-FFF2-40B4-BE49-F238E27FC236}">
                  <a16:creationId xmlns:a16="http://schemas.microsoft.com/office/drawing/2014/main" id="{4B9DAF3F-4438-DF2D-E2E0-A2AA339CC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41" y="362344"/>
              <a:ext cx="627086" cy="677251"/>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71404A1E-F978-03EF-57B8-B19C6CAB3721}"/>
              </a:ext>
            </a:extLst>
          </p:cNvPr>
          <p:cNvPicPr>
            <a:picLocks noChangeAspect="1"/>
          </p:cNvPicPr>
          <p:nvPr/>
        </p:nvPicPr>
        <p:blipFill>
          <a:blip r:embed="rId3"/>
          <a:stretch>
            <a:fillRect/>
          </a:stretch>
        </p:blipFill>
        <p:spPr>
          <a:xfrm>
            <a:off x="1382140" y="1422887"/>
            <a:ext cx="4184864" cy="1156731"/>
          </a:xfrm>
          <a:prstGeom prst="rect">
            <a:avLst/>
          </a:prstGeom>
        </p:spPr>
        <p:style>
          <a:lnRef idx="0">
            <a:schemeClr val="accent6"/>
          </a:lnRef>
          <a:fillRef idx="3">
            <a:schemeClr val="accent6"/>
          </a:fillRef>
          <a:effectRef idx="3">
            <a:schemeClr val="accent6"/>
          </a:effectRef>
          <a:fontRef idx="minor">
            <a:schemeClr val="lt1"/>
          </a:fontRef>
        </p:style>
      </p:pic>
      <p:pic>
        <p:nvPicPr>
          <p:cNvPr id="15" name="Picture 14">
            <a:extLst>
              <a:ext uri="{FF2B5EF4-FFF2-40B4-BE49-F238E27FC236}">
                <a16:creationId xmlns:a16="http://schemas.microsoft.com/office/drawing/2014/main" id="{10DE9D2B-5828-2845-1381-B3EDB6F47F7A}"/>
              </a:ext>
            </a:extLst>
          </p:cNvPr>
          <p:cNvPicPr>
            <a:picLocks noChangeAspect="1"/>
          </p:cNvPicPr>
          <p:nvPr/>
        </p:nvPicPr>
        <p:blipFill>
          <a:blip r:embed="rId4"/>
          <a:stretch>
            <a:fillRect/>
          </a:stretch>
        </p:blipFill>
        <p:spPr>
          <a:xfrm>
            <a:off x="6243862" y="1625568"/>
            <a:ext cx="4675871" cy="1575942"/>
          </a:xfrm>
          <a:prstGeom prst="rect">
            <a:avLst/>
          </a:prstGeom>
        </p:spPr>
        <p:style>
          <a:lnRef idx="0">
            <a:schemeClr val="accent6"/>
          </a:lnRef>
          <a:fillRef idx="3">
            <a:schemeClr val="accent6"/>
          </a:fillRef>
          <a:effectRef idx="3">
            <a:schemeClr val="accent6"/>
          </a:effectRef>
          <a:fontRef idx="minor">
            <a:schemeClr val="lt1"/>
          </a:fontRef>
        </p:style>
      </p:pic>
      <p:pic>
        <p:nvPicPr>
          <p:cNvPr id="16" name="Picture 15">
            <a:extLst>
              <a:ext uri="{FF2B5EF4-FFF2-40B4-BE49-F238E27FC236}">
                <a16:creationId xmlns:a16="http://schemas.microsoft.com/office/drawing/2014/main" id="{EFD5B315-CE02-5F8D-591A-FAD27900B0CB}"/>
              </a:ext>
            </a:extLst>
          </p:cNvPr>
          <p:cNvPicPr>
            <a:picLocks noChangeAspect="1"/>
          </p:cNvPicPr>
          <p:nvPr/>
        </p:nvPicPr>
        <p:blipFill>
          <a:blip r:embed="rId5"/>
          <a:stretch>
            <a:fillRect/>
          </a:stretch>
        </p:blipFill>
        <p:spPr>
          <a:xfrm>
            <a:off x="467971" y="2838682"/>
            <a:ext cx="4563940" cy="1518635"/>
          </a:xfrm>
          <a:prstGeom prst="rect">
            <a:avLst/>
          </a:prstGeom>
        </p:spPr>
        <p:style>
          <a:lnRef idx="0">
            <a:schemeClr val="accent6"/>
          </a:lnRef>
          <a:fillRef idx="3">
            <a:schemeClr val="accent6"/>
          </a:fillRef>
          <a:effectRef idx="3">
            <a:schemeClr val="accent6"/>
          </a:effectRef>
          <a:fontRef idx="minor">
            <a:schemeClr val="lt1"/>
          </a:fontRef>
        </p:style>
      </p:pic>
      <p:pic>
        <p:nvPicPr>
          <p:cNvPr id="17" name="Picture 16">
            <a:extLst>
              <a:ext uri="{FF2B5EF4-FFF2-40B4-BE49-F238E27FC236}">
                <a16:creationId xmlns:a16="http://schemas.microsoft.com/office/drawing/2014/main" id="{CC184476-F831-A51C-9F71-52B131A12837}"/>
              </a:ext>
            </a:extLst>
          </p:cNvPr>
          <p:cNvPicPr>
            <a:picLocks noChangeAspect="1"/>
          </p:cNvPicPr>
          <p:nvPr/>
        </p:nvPicPr>
        <p:blipFill>
          <a:blip r:embed="rId6"/>
          <a:stretch>
            <a:fillRect/>
          </a:stretch>
        </p:blipFill>
        <p:spPr>
          <a:xfrm>
            <a:off x="5480325" y="3840165"/>
            <a:ext cx="4396821" cy="1935220"/>
          </a:xfrm>
          <a:prstGeom prst="rect">
            <a:avLst/>
          </a:prstGeom>
        </p:spPr>
        <p:style>
          <a:lnRef idx="0">
            <a:schemeClr val="accent6"/>
          </a:lnRef>
          <a:fillRef idx="3">
            <a:schemeClr val="accent6"/>
          </a:fillRef>
          <a:effectRef idx="3">
            <a:schemeClr val="accent6"/>
          </a:effectRef>
          <a:fontRef idx="minor">
            <a:schemeClr val="lt1"/>
          </a:fontRef>
        </p:style>
      </p:pic>
      <p:pic>
        <p:nvPicPr>
          <p:cNvPr id="18" name="Picture 17">
            <a:extLst>
              <a:ext uri="{FF2B5EF4-FFF2-40B4-BE49-F238E27FC236}">
                <a16:creationId xmlns:a16="http://schemas.microsoft.com/office/drawing/2014/main" id="{D88F6296-F144-18CE-3E5A-C12BCED37DE8}"/>
              </a:ext>
            </a:extLst>
          </p:cNvPr>
          <p:cNvPicPr>
            <a:picLocks noChangeAspect="1"/>
          </p:cNvPicPr>
          <p:nvPr/>
        </p:nvPicPr>
        <p:blipFill>
          <a:blip r:embed="rId7"/>
          <a:stretch>
            <a:fillRect/>
          </a:stretch>
        </p:blipFill>
        <p:spPr>
          <a:xfrm>
            <a:off x="629471" y="4670797"/>
            <a:ext cx="3797255" cy="1067978"/>
          </a:xfrm>
          <a:prstGeom prst="rect">
            <a:avLst/>
          </a:prstGeom>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3546203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BDA3CF3-D850-A10F-C221-8D675ADF832B}"/>
              </a:ext>
            </a:extLst>
          </p:cNvPr>
          <p:cNvGrpSpPr/>
          <p:nvPr/>
        </p:nvGrpSpPr>
        <p:grpSpPr>
          <a:xfrm>
            <a:off x="239764" y="-168750"/>
            <a:ext cx="1285592" cy="1427183"/>
            <a:chOff x="239764" y="-168750"/>
            <a:chExt cx="1285592" cy="1427183"/>
          </a:xfrm>
        </p:grpSpPr>
        <p:sp>
          <p:nvSpPr>
            <p:cNvPr id="13" name="Rectangle: Rounded Corners 12">
              <a:extLst>
                <a:ext uri="{FF2B5EF4-FFF2-40B4-BE49-F238E27FC236}">
                  <a16:creationId xmlns:a16="http://schemas.microsoft.com/office/drawing/2014/main" id="{224631FB-6A6D-52B2-212D-F5CEACF2AB4F}"/>
                </a:ext>
              </a:extLst>
            </p:cNvPr>
            <p:cNvSpPr/>
            <p:nvPr/>
          </p:nvSpPr>
          <p:spPr>
            <a:xfrm>
              <a:off x="239764" y="-168750"/>
              <a:ext cx="1285592" cy="1427183"/>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Logo, icon&#10;&#10;Description automatically generated">
              <a:extLst>
                <a:ext uri="{FF2B5EF4-FFF2-40B4-BE49-F238E27FC236}">
                  <a16:creationId xmlns:a16="http://schemas.microsoft.com/office/drawing/2014/main" id="{35BD7875-0E74-6B6B-B350-07F44558A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91" y="324244"/>
              <a:ext cx="535643" cy="57849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34A13BA8-61A9-A976-55E6-885962A0D320}"/>
              </a:ext>
            </a:extLst>
          </p:cNvPr>
          <p:cNvSpPr txBox="1"/>
          <p:nvPr/>
        </p:nvSpPr>
        <p:spPr>
          <a:xfrm>
            <a:off x="577157" y="1428087"/>
            <a:ext cx="11062393" cy="707886"/>
          </a:xfrm>
          <a:prstGeom prst="rect">
            <a:avLst/>
          </a:prstGeom>
          <a:noFill/>
        </p:spPr>
        <p:txBody>
          <a:bodyPr wrap="square" rtlCol="0">
            <a:spAutoFit/>
          </a:bodyPr>
          <a:lstStyle/>
          <a:p>
            <a:pPr algn="ctr"/>
            <a:r>
              <a:rPr lang="en-US" sz="4000" b="1" dirty="0">
                <a:solidFill>
                  <a:srgbClr val="0B233F"/>
                </a:solidFill>
                <a:latin typeface="Lato Black" panose="020F0A02020204030203" pitchFamily="34" charset="0"/>
                <a:cs typeface="Arial" panose="020B0604020202020204" pitchFamily="34" charset="0"/>
              </a:rPr>
              <a:t>LITIGATION FUNDING </a:t>
            </a:r>
          </a:p>
        </p:txBody>
      </p:sp>
      <p:sp>
        <p:nvSpPr>
          <p:cNvPr id="19" name="TextBox 18">
            <a:extLst>
              <a:ext uri="{FF2B5EF4-FFF2-40B4-BE49-F238E27FC236}">
                <a16:creationId xmlns:a16="http://schemas.microsoft.com/office/drawing/2014/main" id="{B7AB7091-50C4-2A7D-F3DC-541DA5936D9D}"/>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latin typeface="Arial" panose="020B0604020202020204" pitchFamily="34" charset="0"/>
                <a:cs typeface="Arial" panose="020B0604020202020204" pitchFamily="34" charset="0"/>
              </a:rPr>
              <a:pPr algn="r">
                <a:lnSpc>
                  <a:spcPts val="2400"/>
                </a:lnSpc>
              </a:pPr>
              <a:t>11</a:t>
            </a:fld>
            <a:endParaRPr lang="en-US" sz="16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BD1D377-F7B5-1171-5E16-A007EF8A9C5E}"/>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latin typeface="Arial" panose="020B0604020202020204" pitchFamily="34" charset="0"/>
                <a:cs typeface="Arial" panose="020B0604020202020204" pitchFamily="34" charset="0"/>
              </a:rPr>
              <a:t>|  Flood and Peterson</a:t>
            </a:r>
          </a:p>
        </p:txBody>
      </p:sp>
      <p:grpSp>
        <p:nvGrpSpPr>
          <p:cNvPr id="25" name="Group 24">
            <a:extLst>
              <a:ext uri="{FF2B5EF4-FFF2-40B4-BE49-F238E27FC236}">
                <a16:creationId xmlns:a16="http://schemas.microsoft.com/office/drawing/2014/main" id="{1234E89A-7012-4FC4-6C38-24B0F63539E3}"/>
              </a:ext>
            </a:extLst>
          </p:cNvPr>
          <p:cNvGrpSpPr/>
          <p:nvPr/>
        </p:nvGrpSpPr>
        <p:grpSpPr>
          <a:xfrm>
            <a:off x="1358827" y="2577760"/>
            <a:ext cx="9166697" cy="1435246"/>
            <a:chOff x="1149276" y="2711375"/>
            <a:chExt cx="9166697" cy="1435246"/>
          </a:xfrm>
        </p:grpSpPr>
        <p:sp>
          <p:nvSpPr>
            <p:cNvPr id="4" name="Oval 3">
              <a:extLst>
                <a:ext uri="{FF2B5EF4-FFF2-40B4-BE49-F238E27FC236}">
                  <a16:creationId xmlns:a16="http://schemas.microsoft.com/office/drawing/2014/main" id="{62F1742F-24A2-7E3C-0C66-07DFCE083CEE}"/>
                </a:ext>
              </a:extLst>
            </p:cNvPr>
            <p:cNvSpPr/>
            <p:nvPr/>
          </p:nvSpPr>
          <p:spPr>
            <a:xfrm>
              <a:off x="1149276" y="2711376"/>
              <a:ext cx="1435245" cy="14352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DA649E9-208B-830C-AE58-771B9CCE81F0}"/>
                </a:ext>
              </a:extLst>
            </p:cNvPr>
            <p:cNvSpPr/>
            <p:nvPr/>
          </p:nvSpPr>
          <p:spPr>
            <a:xfrm>
              <a:off x="4945002" y="2711375"/>
              <a:ext cx="1435245" cy="14352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6364B42-1C6E-45ED-93D5-4DC8DF52882B}"/>
                </a:ext>
              </a:extLst>
            </p:cNvPr>
            <p:cNvSpPr/>
            <p:nvPr/>
          </p:nvSpPr>
          <p:spPr>
            <a:xfrm>
              <a:off x="8880728" y="2711376"/>
              <a:ext cx="1435245" cy="14352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Rectangle 32">
            <a:extLst>
              <a:ext uri="{FF2B5EF4-FFF2-40B4-BE49-F238E27FC236}">
                <a16:creationId xmlns:a16="http://schemas.microsoft.com/office/drawing/2014/main" id="{42F3FCD7-D1A2-7170-11CE-0A0034B6D30E}"/>
              </a:ext>
            </a:extLst>
          </p:cNvPr>
          <p:cNvSpPr/>
          <p:nvPr/>
        </p:nvSpPr>
        <p:spPr>
          <a:xfrm>
            <a:off x="607216" y="4859353"/>
            <a:ext cx="2947990" cy="76944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9" name="Rectangle 38">
            <a:extLst>
              <a:ext uri="{FF2B5EF4-FFF2-40B4-BE49-F238E27FC236}">
                <a16:creationId xmlns:a16="http://schemas.microsoft.com/office/drawing/2014/main" id="{FAD3EC97-613D-1905-F69E-4484D4CFF466}"/>
              </a:ext>
            </a:extLst>
          </p:cNvPr>
          <p:cNvSpPr/>
          <p:nvPr/>
        </p:nvSpPr>
        <p:spPr>
          <a:xfrm>
            <a:off x="8662083" y="4586649"/>
            <a:ext cx="2900446" cy="13011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42" name="Group 41">
            <a:extLst>
              <a:ext uri="{FF2B5EF4-FFF2-40B4-BE49-F238E27FC236}">
                <a16:creationId xmlns:a16="http://schemas.microsoft.com/office/drawing/2014/main" id="{0D814A07-5885-E204-0F67-38AC662BD89B}"/>
              </a:ext>
            </a:extLst>
          </p:cNvPr>
          <p:cNvGrpSpPr/>
          <p:nvPr/>
        </p:nvGrpSpPr>
        <p:grpSpPr>
          <a:xfrm>
            <a:off x="636992" y="4405914"/>
            <a:ext cx="10594828" cy="2003327"/>
            <a:chOff x="625864" y="4320454"/>
            <a:chExt cx="10594828" cy="2003327"/>
          </a:xfrm>
        </p:grpSpPr>
        <p:sp>
          <p:nvSpPr>
            <p:cNvPr id="34" name="TextBox 33">
              <a:extLst>
                <a:ext uri="{FF2B5EF4-FFF2-40B4-BE49-F238E27FC236}">
                  <a16:creationId xmlns:a16="http://schemas.microsoft.com/office/drawing/2014/main" id="{FD9DC261-E45D-A915-C42D-3FB54134AAB2}"/>
                </a:ext>
              </a:extLst>
            </p:cNvPr>
            <p:cNvSpPr txBox="1"/>
            <p:nvPr/>
          </p:nvSpPr>
          <p:spPr>
            <a:xfrm>
              <a:off x="625864" y="4320454"/>
              <a:ext cx="2791606" cy="17304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300" kern="1200" dirty="0">
                  <a:latin typeface="Lato" panose="020F0502020204030203" pitchFamily="34" charset="0"/>
                </a:rPr>
                <a:t>Investors are always looking for ways to make money and  litigation is a new means to make money. Investors give money to plaintiffs or their attorneys to fund their litigation and in return they receive their money back. In 2022, $3.2 billion was invested funding Plaintiff lawsuits.</a:t>
              </a:r>
            </a:p>
          </p:txBody>
        </p:sp>
        <p:sp>
          <p:nvSpPr>
            <p:cNvPr id="37" name="TextBox 36">
              <a:extLst>
                <a:ext uri="{FF2B5EF4-FFF2-40B4-BE49-F238E27FC236}">
                  <a16:creationId xmlns:a16="http://schemas.microsoft.com/office/drawing/2014/main" id="{B43315BA-3218-6577-C94F-0E9FED8AA798}"/>
                </a:ext>
              </a:extLst>
            </p:cNvPr>
            <p:cNvSpPr txBox="1"/>
            <p:nvPr/>
          </p:nvSpPr>
          <p:spPr>
            <a:xfrm>
              <a:off x="4294212" y="4320455"/>
              <a:ext cx="3194022" cy="18136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300" kern="1200" dirty="0">
                  <a:latin typeface="Lato" panose="020F0502020204030203" pitchFamily="34" charset="0"/>
                </a:rPr>
                <a:t>There is very little regulation in the lit funding realm. Only nine states require third-party litigation funding registration or licensure.</a:t>
              </a:r>
            </a:p>
          </p:txBody>
        </p:sp>
        <p:sp>
          <p:nvSpPr>
            <p:cNvPr id="40" name="TextBox 39">
              <a:extLst>
                <a:ext uri="{FF2B5EF4-FFF2-40B4-BE49-F238E27FC236}">
                  <a16:creationId xmlns:a16="http://schemas.microsoft.com/office/drawing/2014/main" id="{374A43CA-F7AC-E241-A04A-152D7ACDCB22}"/>
                </a:ext>
              </a:extLst>
            </p:cNvPr>
            <p:cNvSpPr txBox="1"/>
            <p:nvPr/>
          </p:nvSpPr>
          <p:spPr>
            <a:xfrm>
              <a:off x="8320246" y="4320455"/>
              <a:ext cx="2900446" cy="200332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300" kern="1200" dirty="0">
                  <a:latin typeface="Lato" panose="020F0502020204030203" pitchFamily="34" charset="0"/>
                </a:rPr>
                <a:t>Litigation funding is used for advertising (Camp Lejuene lawsuit), mass emails, social media in an attempt to indoctrinate potential jurors against a particular company or product.</a:t>
              </a:r>
            </a:p>
          </p:txBody>
        </p:sp>
      </p:grpSp>
      <p:sp>
        <p:nvSpPr>
          <p:cNvPr id="2" name="Rectangle 1" descr="Dollar">
            <a:extLst>
              <a:ext uri="{FF2B5EF4-FFF2-40B4-BE49-F238E27FC236}">
                <a16:creationId xmlns:a16="http://schemas.microsoft.com/office/drawing/2014/main" id="{A0D25482-6154-ECFC-3029-D005B3B06E56}"/>
              </a:ext>
            </a:extLst>
          </p:cNvPr>
          <p:cNvSpPr/>
          <p:nvPr/>
        </p:nvSpPr>
        <p:spPr>
          <a:xfrm>
            <a:off x="1584476" y="2793661"/>
            <a:ext cx="999189" cy="99918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5" descr="Gavel">
            <a:extLst>
              <a:ext uri="{FF2B5EF4-FFF2-40B4-BE49-F238E27FC236}">
                <a16:creationId xmlns:a16="http://schemas.microsoft.com/office/drawing/2014/main" id="{AB86C793-A73A-5FD7-0C04-C4A359930EFE}"/>
              </a:ext>
            </a:extLst>
          </p:cNvPr>
          <p:cNvSpPr/>
          <p:nvPr/>
        </p:nvSpPr>
        <p:spPr>
          <a:xfrm>
            <a:off x="5388559" y="2758914"/>
            <a:ext cx="999189" cy="99918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Rectangle 11" descr="Judge">
            <a:extLst>
              <a:ext uri="{FF2B5EF4-FFF2-40B4-BE49-F238E27FC236}">
                <a16:creationId xmlns:a16="http://schemas.microsoft.com/office/drawing/2014/main" id="{8BABDC3E-6C24-8A39-A0E4-A7CCBE35FD38}"/>
              </a:ext>
            </a:extLst>
          </p:cNvPr>
          <p:cNvSpPr/>
          <p:nvPr/>
        </p:nvSpPr>
        <p:spPr>
          <a:xfrm>
            <a:off x="9333944" y="2791606"/>
            <a:ext cx="999189" cy="99918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17" name="Group 16">
            <a:extLst>
              <a:ext uri="{FF2B5EF4-FFF2-40B4-BE49-F238E27FC236}">
                <a16:creationId xmlns:a16="http://schemas.microsoft.com/office/drawing/2014/main" id="{EA66E41A-6D5D-1F42-3B97-10FA002EE05E}"/>
              </a:ext>
            </a:extLst>
          </p:cNvPr>
          <p:cNvGrpSpPr/>
          <p:nvPr/>
        </p:nvGrpSpPr>
        <p:grpSpPr>
          <a:xfrm>
            <a:off x="1726250" y="407084"/>
            <a:ext cx="9836279" cy="369332"/>
            <a:chOff x="1726250" y="407084"/>
            <a:chExt cx="9836279" cy="369332"/>
          </a:xfrm>
        </p:grpSpPr>
        <p:sp>
          <p:nvSpPr>
            <p:cNvPr id="21" name="TextBox 20">
              <a:extLst>
                <a:ext uri="{FF2B5EF4-FFF2-40B4-BE49-F238E27FC236}">
                  <a16:creationId xmlns:a16="http://schemas.microsoft.com/office/drawing/2014/main" id="{5E1DCF95-0EBA-6D85-1B1A-FDE1655A92BC}"/>
                </a:ext>
              </a:extLst>
            </p:cNvPr>
            <p:cNvSpPr txBox="1"/>
            <p:nvPr/>
          </p:nvSpPr>
          <p:spPr>
            <a:xfrm>
              <a:off x="7400925" y="407084"/>
              <a:ext cx="4161604" cy="369332"/>
            </a:xfrm>
            <a:prstGeom prst="rect">
              <a:avLst/>
            </a:prstGeom>
            <a:noFill/>
          </p:spPr>
          <p:txBody>
            <a:bodyPr wrap="square" rtlCol="0">
              <a:spAutoFit/>
            </a:bodyPr>
            <a:lstStyle/>
            <a:p>
              <a:pPr algn="r"/>
              <a:r>
                <a:rPr lang="en-US" b="1" dirty="0">
                  <a:solidFill>
                    <a:srgbClr val="B86125"/>
                  </a:solidFill>
                  <a:latin typeface="Lato" panose="020F0502020204030203" pitchFamily="34" charset="0"/>
                  <a:cs typeface="Arial" panose="020B0604020202020204" pitchFamily="34" charset="0"/>
                </a:rPr>
                <a:t>The Keys To Defending Auto Claims</a:t>
              </a:r>
            </a:p>
          </p:txBody>
        </p:sp>
        <p:cxnSp>
          <p:nvCxnSpPr>
            <p:cNvPr id="26" name="Straight Connector 25">
              <a:extLst>
                <a:ext uri="{FF2B5EF4-FFF2-40B4-BE49-F238E27FC236}">
                  <a16:creationId xmlns:a16="http://schemas.microsoft.com/office/drawing/2014/main" id="{62E64A71-F1EB-48C2-DACF-32094C0E52E3}"/>
                </a:ext>
              </a:extLst>
            </p:cNvPr>
            <p:cNvCxnSpPr>
              <a:cxnSpLocks/>
            </p:cNvCxnSpPr>
            <p:nvPr/>
          </p:nvCxnSpPr>
          <p:spPr>
            <a:xfrm flipH="1">
              <a:off x="1726250" y="615820"/>
              <a:ext cx="5905144" cy="0"/>
            </a:xfrm>
            <a:prstGeom prst="line">
              <a:avLst/>
            </a:prstGeom>
            <a:ln>
              <a:solidFill>
                <a:srgbClr val="B8612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15459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84EE4-56B9-CFDC-96DE-E952343C020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4AB06EE-9EA3-EA55-39F2-837C62AA7BF6}"/>
              </a:ext>
            </a:extLst>
          </p:cNvPr>
          <p:cNvSpPr/>
          <p:nvPr/>
        </p:nvSpPr>
        <p:spPr>
          <a:xfrm>
            <a:off x="0" y="6227138"/>
            <a:ext cx="12191999" cy="630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869162-FBE7-6E24-6DA4-F1F222819A5B}"/>
              </a:ext>
            </a:extLst>
          </p:cNvPr>
          <p:cNvSpPr txBox="1"/>
          <p:nvPr/>
        </p:nvSpPr>
        <p:spPr>
          <a:xfrm>
            <a:off x="331235" y="1138690"/>
            <a:ext cx="11000554" cy="707886"/>
          </a:xfrm>
          <a:prstGeom prst="rect">
            <a:avLst/>
          </a:prstGeom>
          <a:noFill/>
        </p:spPr>
        <p:txBody>
          <a:bodyPr wrap="square" rtlCol="0">
            <a:spAutoFit/>
          </a:bodyPr>
          <a:lstStyle/>
          <a:p>
            <a:r>
              <a:rPr lang="en-US" sz="4000" b="1" dirty="0">
                <a:latin typeface="Lato Black" panose="020F0A02020204030203" pitchFamily="34" charset="0"/>
                <a:cs typeface="Arial" panose="020B0604020202020204" pitchFamily="34" charset="0"/>
              </a:rPr>
              <a:t>Jurors are Policing Companies</a:t>
            </a:r>
          </a:p>
        </p:txBody>
      </p:sp>
      <p:sp>
        <p:nvSpPr>
          <p:cNvPr id="4" name="Rectangle 3">
            <a:extLst>
              <a:ext uri="{FF2B5EF4-FFF2-40B4-BE49-F238E27FC236}">
                <a16:creationId xmlns:a16="http://schemas.microsoft.com/office/drawing/2014/main" id="{C2A1DD69-306E-52A6-15C9-0E680C1B8C07}"/>
              </a:ext>
            </a:extLst>
          </p:cNvPr>
          <p:cNvSpPr/>
          <p:nvPr/>
        </p:nvSpPr>
        <p:spPr>
          <a:xfrm>
            <a:off x="443637" y="1990120"/>
            <a:ext cx="1726164" cy="839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ECAF70-04BC-A47F-AC02-FA494D82358E}"/>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12</a:t>
            </a:fld>
            <a:endParaRPr lang="en-US"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B806E84-0D9B-8B74-6E10-F4C14486C3EE}"/>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3" name="Group 2">
            <a:extLst>
              <a:ext uri="{FF2B5EF4-FFF2-40B4-BE49-F238E27FC236}">
                <a16:creationId xmlns:a16="http://schemas.microsoft.com/office/drawing/2014/main" id="{575B0453-1D3C-B617-2B75-82809C5A093D}"/>
              </a:ext>
            </a:extLst>
          </p:cNvPr>
          <p:cNvGrpSpPr/>
          <p:nvPr/>
        </p:nvGrpSpPr>
        <p:grpSpPr>
          <a:xfrm>
            <a:off x="10276937" y="5500353"/>
            <a:ext cx="1285592" cy="1167820"/>
            <a:chOff x="239764" y="90613"/>
            <a:chExt cx="1285592" cy="1167820"/>
          </a:xfrm>
        </p:grpSpPr>
        <p:sp>
          <p:nvSpPr>
            <p:cNvPr id="5" name="Rectangle: Rounded Corners 4">
              <a:extLst>
                <a:ext uri="{FF2B5EF4-FFF2-40B4-BE49-F238E27FC236}">
                  <a16:creationId xmlns:a16="http://schemas.microsoft.com/office/drawing/2014/main" id="{1CA378FD-2DBB-9953-D862-7B67DFFCC1A2}"/>
                </a:ext>
              </a:extLst>
            </p:cNvPr>
            <p:cNvSpPr/>
            <p:nvPr/>
          </p:nvSpPr>
          <p:spPr>
            <a:xfrm>
              <a:off x="239764" y="90613"/>
              <a:ext cx="1285592" cy="1167820"/>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Logo, icon&#10;&#10;Description automatically generated">
              <a:extLst>
                <a:ext uri="{FF2B5EF4-FFF2-40B4-BE49-F238E27FC236}">
                  <a16:creationId xmlns:a16="http://schemas.microsoft.com/office/drawing/2014/main" id="{937ABC09-1239-8682-CECF-B517ACE45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41" y="362344"/>
              <a:ext cx="627086" cy="6772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4DAA789-EA99-E84E-64B8-A3086AB7AE42}"/>
              </a:ext>
            </a:extLst>
          </p:cNvPr>
          <p:cNvGrpSpPr/>
          <p:nvPr/>
        </p:nvGrpSpPr>
        <p:grpSpPr>
          <a:xfrm>
            <a:off x="383421" y="407084"/>
            <a:ext cx="11179108" cy="369332"/>
            <a:chOff x="383421" y="407084"/>
            <a:chExt cx="11179108" cy="369332"/>
          </a:xfrm>
        </p:grpSpPr>
        <p:sp>
          <p:nvSpPr>
            <p:cNvPr id="10" name="TextBox 9">
              <a:extLst>
                <a:ext uri="{FF2B5EF4-FFF2-40B4-BE49-F238E27FC236}">
                  <a16:creationId xmlns:a16="http://schemas.microsoft.com/office/drawing/2014/main" id="{93BAECBC-A376-F187-5DFB-61C44E7C0964}"/>
                </a:ext>
              </a:extLst>
            </p:cNvPr>
            <p:cNvSpPr txBox="1"/>
            <p:nvPr/>
          </p:nvSpPr>
          <p:spPr>
            <a:xfrm>
              <a:off x="7400925" y="407084"/>
              <a:ext cx="4161604" cy="369332"/>
            </a:xfrm>
            <a:prstGeom prst="rect">
              <a:avLst/>
            </a:prstGeom>
            <a:noFill/>
          </p:spPr>
          <p:txBody>
            <a:bodyPr wrap="square" rtlCol="0">
              <a:spAutoFit/>
            </a:bodyPr>
            <a:lstStyle/>
            <a:p>
              <a:pPr algn="r"/>
              <a:r>
                <a:rPr lang="en-US" b="1" dirty="0">
                  <a:solidFill>
                    <a:srgbClr val="B86125"/>
                  </a:solidFill>
                  <a:latin typeface="Lato" panose="020F0502020204030203" pitchFamily="34" charset="0"/>
                  <a:cs typeface="Arial" panose="020B0604020202020204" pitchFamily="34" charset="0"/>
                </a:rPr>
                <a:t>The Keys To Defending Auto Claims</a:t>
              </a:r>
            </a:p>
          </p:txBody>
        </p:sp>
        <p:cxnSp>
          <p:nvCxnSpPr>
            <p:cNvPr id="13" name="Straight Connector 12">
              <a:extLst>
                <a:ext uri="{FF2B5EF4-FFF2-40B4-BE49-F238E27FC236}">
                  <a16:creationId xmlns:a16="http://schemas.microsoft.com/office/drawing/2014/main" id="{E65ADB1B-A82E-63BC-485D-47958AB44CFE}"/>
                </a:ext>
              </a:extLst>
            </p:cNvPr>
            <p:cNvCxnSpPr>
              <a:cxnSpLocks/>
            </p:cNvCxnSpPr>
            <p:nvPr/>
          </p:nvCxnSpPr>
          <p:spPr>
            <a:xfrm flipH="1">
              <a:off x="383421" y="615820"/>
              <a:ext cx="7247973" cy="0"/>
            </a:xfrm>
            <a:prstGeom prst="line">
              <a:avLst/>
            </a:prstGeom>
            <a:ln>
              <a:solidFill>
                <a:srgbClr val="B86125"/>
              </a:solidFill>
            </a:ln>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73A9E38D-3A41-F9FB-6E9D-4DF55F228B9F}"/>
              </a:ext>
            </a:extLst>
          </p:cNvPr>
          <p:cNvSpPr txBox="1"/>
          <p:nvPr/>
        </p:nvSpPr>
        <p:spPr>
          <a:xfrm>
            <a:off x="349237" y="2318722"/>
            <a:ext cx="8111099" cy="3429593"/>
          </a:xfrm>
          <a:prstGeom prst="rect">
            <a:avLst/>
          </a:prstGeom>
          <a:noFill/>
        </p:spPr>
        <p:txBody>
          <a:bodyPr wrap="square" rtlCol="0">
            <a:spAutoFit/>
          </a:bodyPr>
          <a:lstStyle/>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Shifting juror attitudes</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Growing belief that companies should take full responsibility for the safety of their products/services and workplaces no matter how impractical or costly</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88% of jurors believe companies should take “any and all” precautions</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58% believe a corporation “always” has some responsibility even when plaintiff has some negligence</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62% think its an “important function” of juries to “send messages to corporations to improve their behavior.”</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77% said they favor punitive damages to punish corporations (+ 8% post pandemic)</a:t>
            </a:r>
          </a:p>
          <a:p>
            <a:pPr lvl="1">
              <a:lnSpc>
                <a:spcPts val="2400"/>
              </a:lnSpc>
            </a:pPr>
            <a:r>
              <a:rPr lang="en-US" sz="1050" dirty="0">
                <a:solidFill>
                  <a:srgbClr val="0A2240"/>
                </a:solidFill>
                <a:latin typeface="Lato" panose="020F0502020204030203" pitchFamily="34" charset="0"/>
                <a:cs typeface="Arial" panose="020B0604020202020204" pitchFamily="34" charset="0"/>
                <a:hlinkClick r:id="rId3"/>
              </a:rPr>
              <a:t>https://www.orrick.com/en/insights/groundbreaking-jury-research-reveals-us-jury-attitudes-in-a-polarized-society</a:t>
            </a:r>
            <a:endParaRPr lang="en-US" sz="1050" dirty="0">
              <a:solidFill>
                <a:srgbClr val="0A2240"/>
              </a:solidFill>
              <a:latin typeface="Lato" panose="020F0502020204030203" pitchFamily="34" charset="0"/>
              <a:cs typeface="Arial" panose="020B0604020202020204" pitchFamily="34" charset="0"/>
            </a:endParaRPr>
          </a:p>
          <a:p>
            <a:pPr lvl="1">
              <a:lnSpc>
                <a:spcPts val="2400"/>
              </a:lnSpc>
            </a:pPr>
            <a:r>
              <a:rPr lang="en-US" sz="1050" dirty="0">
                <a:solidFill>
                  <a:srgbClr val="0A2240"/>
                </a:solidFill>
                <a:latin typeface="Lato" panose="020F0502020204030203" pitchFamily="34" charset="0"/>
                <a:cs typeface="Arial" panose="020B0604020202020204" pitchFamily="34" charset="0"/>
                <a:hlinkClick r:id="rId4"/>
              </a:rPr>
              <a:t>https://www.constitutionstateservices.com/resources/trends-driving-escalating-jury-verdicts citing 2018 </a:t>
            </a:r>
            <a:r>
              <a:rPr lang="en-US" sz="1050" dirty="0" err="1">
                <a:solidFill>
                  <a:srgbClr val="0A2240"/>
                </a:solidFill>
                <a:latin typeface="Lato" panose="020F0502020204030203" pitchFamily="34" charset="0"/>
                <a:cs typeface="Arial" panose="020B0604020202020204" pitchFamily="34" charset="0"/>
                <a:hlinkClick r:id="rId4"/>
              </a:rPr>
              <a:t>DecisionQuest</a:t>
            </a:r>
            <a:r>
              <a:rPr lang="en-US" sz="1050" dirty="0">
                <a:solidFill>
                  <a:srgbClr val="0A2240"/>
                </a:solidFill>
                <a:latin typeface="Lato" panose="020F0502020204030203" pitchFamily="34" charset="0"/>
                <a:cs typeface="Arial" panose="020B0604020202020204" pitchFamily="34" charset="0"/>
                <a:hlinkClick r:id="rId4"/>
              </a:rPr>
              <a:t> study</a:t>
            </a:r>
            <a:endParaRPr lang="en-US" sz="1050" dirty="0">
              <a:solidFill>
                <a:srgbClr val="0A2240"/>
              </a:solidFill>
              <a:latin typeface="Lato" panose="020F05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A1D1E4F2-AB28-B485-BCDA-40ECACFDA41C}"/>
              </a:ext>
            </a:extLst>
          </p:cNvPr>
          <p:cNvSpPr txBox="1"/>
          <p:nvPr/>
        </p:nvSpPr>
        <p:spPr>
          <a:xfrm>
            <a:off x="345167" y="812082"/>
            <a:ext cx="8551358" cy="375744"/>
          </a:xfrm>
          <a:prstGeom prst="rect">
            <a:avLst/>
          </a:prstGeom>
          <a:noFill/>
        </p:spPr>
        <p:txBody>
          <a:bodyPr wrap="square" rtlCol="0">
            <a:spAutoFit/>
          </a:bodyPr>
          <a:lstStyle/>
          <a:p>
            <a:pPr>
              <a:lnSpc>
                <a:spcPts val="2400"/>
              </a:lnSpc>
            </a:pPr>
            <a:r>
              <a:rPr lang="en-US" sz="1400" b="1" dirty="0">
                <a:solidFill>
                  <a:schemeClr val="tx2"/>
                </a:solidFill>
                <a:latin typeface="Lato" panose="020F0502020204030203" pitchFamily="34" charset="0"/>
                <a:cs typeface="Arial" panose="020B0604020202020204" pitchFamily="34" charset="0"/>
              </a:rPr>
              <a:t>TRENDS IN COMMERCIAL AUTO CLAIMS</a:t>
            </a:r>
          </a:p>
        </p:txBody>
      </p:sp>
      <p:pic>
        <p:nvPicPr>
          <p:cNvPr id="16" name="Picture 15">
            <a:extLst>
              <a:ext uri="{FF2B5EF4-FFF2-40B4-BE49-F238E27FC236}">
                <a16:creationId xmlns:a16="http://schemas.microsoft.com/office/drawing/2014/main" id="{1FAAEC39-1FF3-CFE1-8C68-1D9372006CF1}"/>
              </a:ext>
            </a:extLst>
          </p:cNvPr>
          <p:cNvPicPr>
            <a:picLocks noChangeAspect="1"/>
          </p:cNvPicPr>
          <p:nvPr/>
        </p:nvPicPr>
        <p:blipFill rotWithShape="1">
          <a:blip r:embed="rId5">
            <a:extLst>
              <a:ext uri="{28A0092B-C50C-407E-A947-70E740481C1C}">
                <a14:useLocalDpi xmlns:a14="http://schemas.microsoft.com/office/drawing/2010/main" val="0"/>
              </a:ext>
            </a:extLst>
          </a:blip>
          <a:srcRect l="18564" t="1403" r="52598" b="-1403"/>
          <a:stretch/>
        </p:blipFill>
        <p:spPr>
          <a:xfrm>
            <a:off x="8711718" y="1382674"/>
            <a:ext cx="2703572" cy="3511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055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FB878-517A-9A73-BCDA-BB37B36FAD53}"/>
            </a:ext>
          </a:extLst>
        </p:cNvPr>
        <p:cNvGrpSpPr/>
        <p:nvPr/>
      </p:nvGrpSpPr>
      <p:grpSpPr>
        <a:xfrm>
          <a:off x="0" y="0"/>
          <a:ext cx="0" cy="0"/>
          <a:chOff x="0" y="0"/>
          <a:chExt cx="0" cy="0"/>
        </a:xfrm>
      </p:grpSpPr>
      <p:pic>
        <p:nvPicPr>
          <p:cNvPr id="2" name="Picture 1" descr="A person writing on a clipboard&#10;&#10;Description automatically generated">
            <a:extLst>
              <a:ext uri="{FF2B5EF4-FFF2-40B4-BE49-F238E27FC236}">
                <a16:creationId xmlns:a16="http://schemas.microsoft.com/office/drawing/2014/main" id="{99723FF8-9AE4-A618-8DC9-69B231F490C2}"/>
              </a:ext>
            </a:extLst>
          </p:cNvPr>
          <p:cNvPicPr>
            <a:picLocks noChangeAspect="1"/>
          </p:cNvPicPr>
          <p:nvPr/>
        </p:nvPicPr>
        <p:blipFill>
          <a:blip r:embed="rId2"/>
          <a:srcRect/>
          <a:stretch/>
        </p:blipFill>
        <p:spPr>
          <a:xfrm>
            <a:off x="0" y="-4106"/>
            <a:ext cx="12191998" cy="6862106"/>
          </a:xfrm>
          <a:prstGeom prst="rect">
            <a:avLst/>
          </a:prstGeom>
        </p:spPr>
      </p:pic>
      <p:sp>
        <p:nvSpPr>
          <p:cNvPr id="3" name="Rectangle 2">
            <a:extLst>
              <a:ext uri="{FF2B5EF4-FFF2-40B4-BE49-F238E27FC236}">
                <a16:creationId xmlns:a16="http://schemas.microsoft.com/office/drawing/2014/main" id="{4F4BDCCC-5A81-BF22-D955-616201226DC9}"/>
              </a:ext>
            </a:extLst>
          </p:cNvPr>
          <p:cNvSpPr/>
          <p:nvPr/>
        </p:nvSpPr>
        <p:spPr>
          <a:xfrm>
            <a:off x="1757363" y="675563"/>
            <a:ext cx="8677275" cy="5506874"/>
          </a:xfrm>
          <a:prstGeom prst="rect">
            <a:avLst/>
          </a:prstGeom>
          <a:solidFill>
            <a:srgbClr val="0C2241">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5BD9421-D605-5117-6F60-B5FE3ECE2112}"/>
              </a:ext>
            </a:extLst>
          </p:cNvPr>
          <p:cNvSpPr txBox="1"/>
          <p:nvPr/>
        </p:nvSpPr>
        <p:spPr>
          <a:xfrm>
            <a:off x="2746049" y="2594363"/>
            <a:ext cx="6699902" cy="2585323"/>
          </a:xfrm>
          <a:prstGeom prst="rect">
            <a:avLst/>
          </a:prstGeom>
          <a:noFill/>
        </p:spPr>
        <p:txBody>
          <a:bodyPr wrap="square" rtlCol="0">
            <a:spAutoFit/>
          </a:bodyPr>
          <a:lstStyle/>
          <a:p>
            <a:pPr algn="ctr"/>
            <a:r>
              <a:rPr lang="en-US" sz="5400" b="1" dirty="0">
                <a:solidFill>
                  <a:schemeClr val="bg1"/>
                </a:solidFill>
                <a:latin typeface="Lato Black" panose="020F0A02020204030203" pitchFamily="34" charset="0"/>
              </a:rPr>
              <a:t>Let’s Discuss the Theories Used In Auto Accidents</a:t>
            </a:r>
          </a:p>
        </p:txBody>
      </p:sp>
      <p:pic>
        <p:nvPicPr>
          <p:cNvPr id="5" name="Picture 4" descr="Logo, icon&#10;&#10;Description automatically generated">
            <a:extLst>
              <a:ext uri="{FF2B5EF4-FFF2-40B4-BE49-F238E27FC236}">
                <a16:creationId xmlns:a16="http://schemas.microsoft.com/office/drawing/2014/main" id="{957F82D9-E431-B75A-B83D-DB725F9B2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744" y="1626391"/>
            <a:ext cx="686512" cy="74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725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473C7-FD66-BA13-BE7E-98EB3B95659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6C5D1CE-1088-92D1-5CE5-A1EB602DBEA7}"/>
              </a:ext>
            </a:extLst>
          </p:cNvPr>
          <p:cNvSpPr/>
          <p:nvPr/>
        </p:nvSpPr>
        <p:spPr>
          <a:xfrm>
            <a:off x="0" y="6227138"/>
            <a:ext cx="12191999" cy="630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6D2202-61C7-0A46-6DD3-A08DE30540B4}"/>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14</a:t>
            </a:fld>
            <a:endParaRPr lang="en-US"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90C731C-6031-0585-ED85-FAA1965BEA3E}"/>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3" name="Group 2">
            <a:extLst>
              <a:ext uri="{FF2B5EF4-FFF2-40B4-BE49-F238E27FC236}">
                <a16:creationId xmlns:a16="http://schemas.microsoft.com/office/drawing/2014/main" id="{327774D3-E33E-4734-8CB4-1FE91FD9CCBF}"/>
              </a:ext>
            </a:extLst>
          </p:cNvPr>
          <p:cNvGrpSpPr/>
          <p:nvPr/>
        </p:nvGrpSpPr>
        <p:grpSpPr>
          <a:xfrm>
            <a:off x="10114566" y="-224993"/>
            <a:ext cx="1285592" cy="1359779"/>
            <a:chOff x="239764" y="-101346"/>
            <a:chExt cx="1285592" cy="1359779"/>
          </a:xfrm>
        </p:grpSpPr>
        <p:sp>
          <p:nvSpPr>
            <p:cNvPr id="5" name="Rectangle: Rounded Corners 4">
              <a:extLst>
                <a:ext uri="{FF2B5EF4-FFF2-40B4-BE49-F238E27FC236}">
                  <a16:creationId xmlns:a16="http://schemas.microsoft.com/office/drawing/2014/main" id="{446DEBFE-0022-4D48-E96B-A8132B90F98B}"/>
                </a:ext>
              </a:extLst>
            </p:cNvPr>
            <p:cNvSpPr/>
            <p:nvPr/>
          </p:nvSpPr>
          <p:spPr>
            <a:xfrm>
              <a:off x="239764" y="-101346"/>
              <a:ext cx="1285592" cy="1359779"/>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Logo, icon&#10;&#10;Description automatically generated">
              <a:extLst>
                <a:ext uri="{FF2B5EF4-FFF2-40B4-BE49-F238E27FC236}">
                  <a16:creationId xmlns:a16="http://schemas.microsoft.com/office/drawing/2014/main" id="{8B2F3CCD-1D80-C5AE-1A72-7689A934B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41" y="362344"/>
              <a:ext cx="627086" cy="6772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2C65C211-372D-EB8C-E348-20F3DC77290D}"/>
              </a:ext>
            </a:extLst>
          </p:cNvPr>
          <p:cNvGrpSpPr/>
          <p:nvPr/>
        </p:nvGrpSpPr>
        <p:grpSpPr>
          <a:xfrm>
            <a:off x="854660" y="2624827"/>
            <a:ext cx="10482681" cy="2768080"/>
            <a:chOff x="746494" y="2624827"/>
            <a:chExt cx="10482681" cy="2768080"/>
          </a:xfrm>
        </p:grpSpPr>
        <p:grpSp>
          <p:nvGrpSpPr>
            <p:cNvPr id="31" name="Group 30">
              <a:extLst>
                <a:ext uri="{FF2B5EF4-FFF2-40B4-BE49-F238E27FC236}">
                  <a16:creationId xmlns:a16="http://schemas.microsoft.com/office/drawing/2014/main" id="{B25D9AC0-D811-3D6F-4B00-C9A61DEC737A}"/>
                </a:ext>
              </a:extLst>
            </p:cNvPr>
            <p:cNvGrpSpPr/>
            <p:nvPr/>
          </p:nvGrpSpPr>
          <p:grpSpPr>
            <a:xfrm>
              <a:off x="746494" y="2624827"/>
              <a:ext cx="1019634" cy="1019634"/>
              <a:chOff x="746494" y="2624827"/>
              <a:chExt cx="1019634" cy="1019634"/>
            </a:xfrm>
          </p:grpSpPr>
          <p:sp>
            <p:nvSpPr>
              <p:cNvPr id="19" name="Oval 18">
                <a:extLst>
                  <a:ext uri="{FF2B5EF4-FFF2-40B4-BE49-F238E27FC236}">
                    <a16:creationId xmlns:a16="http://schemas.microsoft.com/office/drawing/2014/main" id="{1B15DE6B-B3A6-A4B0-9627-E36894FE2580}"/>
                  </a:ext>
                </a:extLst>
              </p:cNvPr>
              <p:cNvSpPr/>
              <p:nvPr/>
            </p:nvSpPr>
            <p:spPr>
              <a:xfrm>
                <a:off x="746494" y="2624827"/>
                <a:ext cx="1019634" cy="101963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0" name="Rectangle 19" descr="Office Worker">
                <a:extLst>
                  <a:ext uri="{FF2B5EF4-FFF2-40B4-BE49-F238E27FC236}">
                    <a16:creationId xmlns:a16="http://schemas.microsoft.com/office/drawing/2014/main" id="{B26DF6EB-3820-5128-EFF6-3F119819FD0D}"/>
                  </a:ext>
                </a:extLst>
              </p:cNvPr>
              <p:cNvSpPr/>
              <p:nvPr/>
            </p:nvSpPr>
            <p:spPr>
              <a:xfrm>
                <a:off x="917884" y="2758704"/>
                <a:ext cx="688724" cy="68872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21" name="Freeform: Shape 20">
              <a:extLst>
                <a:ext uri="{FF2B5EF4-FFF2-40B4-BE49-F238E27FC236}">
                  <a16:creationId xmlns:a16="http://schemas.microsoft.com/office/drawing/2014/main" id="{CC8D2F18-4876-5624-4032-0C16CADA2514}"/>
                </a:ext>
              </a:extLst>
            </p:cNvPr>
            <p:cNvSpPr/>
            <p:nvPr/>
          </p:nvSpPr>
          <p:spPr>
            <a:xfrm>
              <a:off x="1995889" y="2624827"/>
              <a:ext cx="2584657" cy="1019634"/>
            </a:xfrm>
            <a:custGeom>
              <a:avLst/>
              <a:gdLst>
                <a:gd name="connsiteX0" fmla="*/ 0 w 2403425"/>
                <a:gd name="connsiteY0" fmla="*/ 0 h 1019634"/>
                <a:gd name="connsiteX1" fmla="*/ 2403425 w 2403425"/>
                <a:gd name="connsiteY1" fmla="*/ 0 h 1019634"/>
                <a:gd name="connsiteX2" fmla="*/ 2403425 w 2403425"/>
                <a:gd name="connsiteY2" fmla="*/ 1019634 h 1019634"/>
                <a:gd name="connsiteX3" fmla="*/ 0 w 2403425"/>
                <a:gd name="connsiteY3" fmla="*/ 1019634 h 1019634"/>
                <a:gd name="connsiteX4" fmla="*/ 0 w 2403425"/>
                <a:gd name="connsiteY4" fmla="*/ 0 h 101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3425" h="1019634">
                  <a:moveTo>
                    <a:pt x="0" y="0"/>
                  </a:moveTo>
                  <a:lnTo>
                    <a:pt x="2403425" y="0"/>
                  </a:lnTo>
                  <a:lnTo>
                    <a:pt x="2403425" y="1019634"/>
                  </a:lnTo>
                  <a:lnTo>
                    <a:pt x="0" y="101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200" b="1" kern="1200" dirty="0">
                  <a:latin typeface="Lato" panose="020F0502020204030203" pitchFamily="34" charset="0"/>
                </a:rPr>
                <a:t>Have a policy regarding hiring practices and stick to it.</a:t>
              </a:r>
            </a:p>
          </p:txBody>
        </p:sp>
        <p:grpSp>
          <p:nvGrpSpPr>
            <p:cNvPr id="33" name="Group 32">
              <a:extLst>
                <a:ext uri="{FF2B5EF4-FFF2-40B4-BE49-F238E27FC236}">
                  <a16:creationId xmlns:a16="http://schemas.microsoft.com/office/drawing/2014/main" id="{4FDE54E7-DE05-C1CE-DA7B-F7C17273ABC6}"/>
                </a:ext>
              </a:extLst>
            </p:cNvPr>
            <p:cNvGrpSpPr/>
            <p:nvPr/>
          </p:nvGrpSpPr>
          <p:grpSpPr>
            <a:xfrm>
              <a:off x="6575810" y="2624827"/>
              <a:ext cx="1019634" cy="1019634"/>
              <a:chOff x="6174156" y="2624827"/>
              <a:chExt cx="1019634" cy="1019634"/>
            </a:xfrm>
          </p:grpSpPr>
          <p:sp>
            <p:nvSpPr>
              <p:cNvPr id="22" name="Oval 21">
                <a:extLst>
                  <a:ext uri="{FF2B5EF4-FFF2-40B4-BE49-F238E27FC236}">
                    <a16:creationId xmlns:a16="http://schemas.microsoft.com/office/drawing/2014/main" id="{F5155DDF-A93C-E47A-6BBD-B8DE0B23AF6A}"/>
                  </a:ext>
                </a:extLst>
              </p:cNvPr>
              <p:cNvSpPr/>
              <p:nvPr/>
            </p:nvSpPr>
            <p:spPr>
              <a:xfrm>
                <a:off x="6174156" y="2624827"/>
                <a:ext cx="1019634" cy="1019634"/>
              </a:xfrm>
              <a:prstGeom prst="ellipse">
                <a:avLst/>
              </a:prstGeom>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Rectangle 22" descr="Warning">
                <a:extLst>
                  <a:ext uri="{FF2B5EF4-FFF2-40B4-BE49-F238E27FC236}">
                    <a16:creationId xmlns:a16="http://schemas.microsoft.com/office/drawing/2014/main" id="{BAAEEEAC-9DCE-4265-3A0E-1B136881760B}"/>
                  </a:ext>
                </a:extLst>
              </p:cNvPr>
              <p:cNvSpPr/>
              <p:nvPr/>
            </p:nvSpPr>
            <p:spPr>
              <a:xfrm>
                <a:off x="6403917" y="2811974"/>
                <a:ext cx="591388" cy="59138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24" name="Freeform: Shape 23">
              <a:extLst>
                <a:ext uri="{FF2B5EF4-FFF2-40B4-BE49-F238E27FC236}">
                  <a16:creationId xmlns:a16="http://schemas.microsoft.com/office/drawing/2014/main" id="{C8EB3405-353C-02C8-03DC-E654E861C1BE}"/>
                </a:ext>
              </a:extLst>
            </p:cNvPr>
            <p:cNvSpPr/>
            <p:nvPr/>
          </p:nvSpPr>
          <p:spPr>
            <a:xfrm>
              <a:off x="7813923" y="2624827"/>
              <a:ext cx="2702297" cy="1019634"/>
            </a:xfrm>
            <a:custGeom>
              <a:avLst/>
              <a:gdLst>
                <a:gd name="connsiteX0" fmla="*/ 0 w 2403425"/>
                <a:gd name="connsiteY0" fmla="*/ 0 h 1019634"/>
                <a:gd name="connsiteX1" fmla="*/ 2403425 w 2403425"/>
                <a:gd name="connsiteY1" fmla="*/ 0 h 1019634"/>
                <a:gd name="connsiteX2" fmla="*/ 2403425 w 2403425"/>
                <a:gd name="connsiteY2" fmla="*/ 1019634 h 1019634"/>
                <a:gd name="connsiteX3" fmla="*/ 0 w 2403425"/>
                <a:gd name="connsiteY3" fmla="*/ 1019634 h 1019634"/>
                <a:gd name="connsiteX4" fmla="*/ 0 w 2403425"/>
                <a:gd name="connsiteY4" fmla="*/ 0 h 101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3425" h="1019634">
                  <a:moveTo>
                    <a:pt x="0" y="0"/>
                  </a:moveTo>
                  <a:lnTo>
                    <a:pt x="2403425" y="0"/>
                  </a:lnTo>
                  <a:lnTo>
                    <a:pt x="2403425" y="1019634"/>
                  </a:lnTo>
                  <a:lnTo>
                    <a:pt x="0" y="101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200" b="1" kern="1200" dirty="0">
                  <a:latin typeface="Lato" panose="020F0502020204030203" pitchFamily="34" charset="0"/>
                </a:rPr>
                <a:t>Remember safety must be at the forefront of how and who you hire.</a:t>
              </a:r>
            </a:p>
          </p:txBody>
        </p:sp>
        <p:grpSp>
          <p:nvGrpSpPr>
            <p:cNvPr id="32" name="Group 31">
              <a:extLst>
                <a:ext uri="{FF2B5EF4-FFF2-40B4-BE49-F238E27FC236}">
                  <a16:creationId xmlns:a16="http://schemas.microsoft.com/office/drawing/2014/main" id="{70580AEA-8DF9-6164-088B-E51F611323B5}"/>
                </a:ext>
              </a:extLst>
            </p:cNvPr>
            <p:cNvGrpSpPr/>
            <p:nvPr/>
          </p:nvGrpSpPr>
          <p:grpSpPr>
            <a:xfrm>
              <a:off x="746494" y="4251387"/>
              <a:ext cx="1019634" cy="1019634"/>
              <a:chOff x="746494" y="4251387"/>
              <a:chExt cx="1019634" cy="1019634"/>
            </a:xfrm>
          </p:grpSpPr>
          <p:sp>
            <p:nvSpPr>
              <p:cNvPr id="25" name="Oval 24">
                <a:extLst>
                  <a:ext uri="{FF2B5EF4-FFF2-40B4-BE49-F238E27FC236}">
                    <a16:creationId xmlns:a16="http://schemas.microsoft.com/office/drawing/2014/main" id="{D1F3F3F8-0543-C2F9-F15F-A0E5D9E2ABAA}"/>
                  </a:ext>
                </a:extLst>
              </p:cNvPr>
              <p:cNvSpPr/>
              <p:nvPr/>
            </p:nvSpPr>
            <p:spPr>
              <a:xfrm>
                <a:off x="746494" y="4251387"/>
                <a:ext cx="1019634" cy="101963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Rectangle 25" descr="Employee Badge">
                <a:extLst>
                  <a:ext uri="{FF2B5EF4-FFF2-40B4-BE49-F238E27FC236}">
                    <a16:creationId xmlns:a16="http://schemas.microsoft.com/office/drawing/2014/main" id="{CB087FC0-F789-2B22-EAEB-57BA12335F9E}"/>
                  </a:ext>
                </a:extLst>
              </p:cNvPr>
              <p:cNvSpPr/>
              <p:nvPr/>
            </p:nvSpPr>
            <p:spPr>
              <a:xfrm>
                <a:off x="943522" y="4412090"/>
                <a:ext cx="644805" cy="64480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27" name="Freeform: Shape 26">
              <a:extLst>
                <a:ext uri="{FF2B5EF4-FFF2-40B4-BE49-F238E27FC236}">
                  <a16:creationId xmlns:a16="http://schemas.microsoft.com/office/drawing/2014/main" id="{7F5CEDEA-F804-3335-10DA-BB39577C59C6}"/>
                </a:ext>
              </a:extLst>
            </p:cNvPr>
            <p:cNvSpPr/>
            <p:nvPr/>
          </p:nvSpPr>
          <p:spPr>
            <a:xfrm>
              <a:off x="1995893" y="4032000"/>
              <a:ext cx="3900706" cy="1360907"/>
            </a:xfrm>
            <a:custGeom>
              <a:avLst/>
              <a:gdLst>
                <a:gd name="connsiteX0" fmla="*/ 0 w 2403425"/>
                <a:gd name="connsiteY0" fmla="*/ 0 h 1019634"/>
                <a:gd name="connsiteX1" fmla="*/ 2403425 w 2403425"/>
                <a:gd name="connsiteY1" fmla="*/ 0 h 1019634"/>
                <a:gd name="connsiteX2" fmla="*/ 2403425 w 2403425"/>
                <a:gd name="connsiteY2" fmla="*/ 1019634 h 1019634"/>
                <a:gd name="connsiteX3" fmla="*/ 0 w 2403425"/>
                <a:gd name="connsiteY3" fmla="*/ 1019634 h 1019634"/>
                <a:gd name="connsiteX4" fmla="*/ 0 w 2403425"/>
                <a:gd name="connsiteY4" fmla="*/ 0 h 101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3425" h="1019634">
                  <a:moveTo>
                    <a:pt x="0" y="0"/>
                  </a:moveTo>
                  <a:lnTo>
                    <a:pt x="2403425" y="0"/>
                  </a:lnTo>
                  <a:lnTo>
                    <a:pt x="2403425" y="1019634"/>
                  </a:lnTo>
                  <a:lnTo>
                    <a:pt x="0" y="101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200" b="1" kern="1200" dirty="0">
                  <a:latin typeface="Lato" panose="020F0502020204030203" pitchFamily="34" charset="0"/>
                </a:rPr>
                <a:t>It is important that you obtain yearly MVRs.  It is your responsibility as a company to monitor these. You do not want to be at a deposition answering why you did not know your driver had a DUI or multiple traffic violations.</a:t>
              </a:r>
            </a:p>
          </p:txBody>
        </p:sp>
        <p:grpSp>
          <p:nvGrpSpPr>
            <p:cNvPr id="34" name="Group 33">
              <a:extLst>
                <a:ext uri="{FF2B5EF4-FFF2-40B4-BE49-F238E27FC236}">
                  <a16:creationId xmlns:a16="http://schemas.microsoft.com/office/drawing/2014/main" id="{C3CD9E01-A1E7-F80B-4964-848440DCE949}"/>
                </a:ext>
              </a:extLst>
            </p:cNvPr>
            <p:cNvGrpSpPr/>
            <p:nvPr/>
          </p:nvGrpSpPr>
          <p:grpSpPr>
            <a:xfrm>
              <a:off x="6599853" y="4203972"/>
              <a:ext cx="1019634" cy="1019634"/>
              <a:chOff x="6198199" y="4203972"/>
              <a:chExt cx="1019634" cy="1019634"/>
            </a:xfrm>
          </p:grpSpPr>
          <p:sp>
            <p:nvSpPr>
              <p:cNvPr id="28" name="Oval 27">
                <a:extLst>
                  <a:ext uri="{FF2B5EF4-FFF2-40B4-BE49-F238E27FC236}">
                    <a16:creationId xmlns:a16="http://schemas.microsoft.com/office/drawing/2014/main" id="{A10ADF2C-7F4E-F81C-7F8E-4D063E445B29}"/>
                  </a:ext>
                </a:extLst>
              </p:cNvPr>
              <p:cNvSpPr/>
              <p:nvPr/>
            </p:nvSpPr>
            <p:spPr>
              <a:xfrm>
                <a:off x="6198199" y="4203972"/>
                <a:ext cx="1019634" cy="101963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Rectangle 28" descr="Bank Check">
                <a:extLst>
                  <a:ext uri="{FF2B5EF4-FFF2-40B4-BE49-F238E27FC236}">
                    <a16:creationId xmlns:a16="http://schemas.microsoft.com/office/drawing/2014/main" id="{39F4732D-E354-3487-D14A-8CFE97B6BE8E}"/>
                  </a:ext>
                </a:extLst>
              </p:cNvPr>
              <p:cNvSpPr/>
              <p:nvPr/>
            </p:nvSpPr>
            <p:spPr>
              <a:xfrm>
                <a:off x="6427963" y="4416760"/>
                <a:ext cx="591388" cy="591388"/>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sp>
          <p:nvSpPr>
            <p:cNvPr id="30" name="Freeform: Shape 29">
              <a:extLst>
                <a:ext uri="{FF2B5EF4-FFF2-40B4-BE49-F238E27FC236}">
                  <a16:creationId xmlns:a16="http://schemas.microsoft.com/office/drawing/2014/main" id="{5FD946B7-BB26-52CC-FB40-18DED7FF8986}"/>
                </a:ext>
              </a:extLst>
            </p:cNvPr>
            <p:cNvSpPr/>
            <p:nvPr/>
          </p:nvSpPr>
          <p:spPr>
            <a:xfrm>
              <a:off x="7837981" y="4203972"/>
              <a:ext cx="3391194" cy="1019634"/>
            </a:xfrm>
            <a:custGeom>
              <a:avLst/>
              <a:gdLst>
                <a:gd name="connsiteX0" fmla="*/ 0 w 2403425"/>
                <a:gd name="connsiteY0" fmla="*/ 0 h 1019634"/>
                <a:gd name="connsiteX1" fmla="*/ 2403425 w 2403425"/>
                <a:gd name="connsiteY1" fmla="*/ 0 h 1019634"/>
                <a:gd name="connsiteX2" fmla="*/ 2403425 w 2403425"/>
                <a:gd name="connsiteY2" fmla="*/ 1019634 h 1019634"/>
                <a:gd name="connsiteX3" fmla="*/ 0 w 2403425"/>
                <a:gd name="connsiteY3" fmla="*/ 1019634 h 1019634"/>
                <a:gd name="connsiteX4" fmla="*/ 0 w 2403425"/>
                <a:gd name="connsiteY4" fmla="*/ 0 h 101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3425" h="1019634">
                  <a:moveTo>
                    <a:pt x="0" y="0"/>
                  </a:moveTo>
                  <a:lnTo>
                    <a:pt x="2403425" y="0"/>
                  </a:lnTo>
                  <a:lnTo>
                    <a:pt x="2403425" y="1019634"/>
                  </a:lnTo>
                  <a:lnTo>
                    <a:pt x="0" y="101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200" b="1" kern="1200" dirty="0">
                  <a:latin typeface="Lato" panose="020F0502020204030203" pitchFamily="34" charset="0"/>
                </a:rPr>
                <a:t>What, if any, background checks do you do? Do you have a pre-employment physical? Is there pre-employment drug testing?</a:t>
              </a:r>
            </a:p>
          </p:txBody>
        </p:sp>
      </p:grpSp>
      <p:sp>
        <p:nvSpPr>
          <p:cNvPr id="36" name="TextBox 35">
            <a:extLst>
              <a:ext uri="{FF2B5EF4-FFF2-40B4-BE49-F238E27FC236}">
                <a16:creationId xmlns:a16="http://schemas.microsoft.com/office/drawing/2014/main" id="{78193169-4F7B-6A36-035A-31FF1929DEAE}"/>
              </a:ext>
            </a:extLst>
          </p:cNvPr>
          <p:cNvSpPr txBox="1"/>
          <p:nvPr/>
        </p:nvSpPr>
        <p:spPr>
          <a:xfrm>
            <a:off x="501923" y="522683"/>
            <a:ext cx="8659168" cy="707886"/>
          </a:xfrm>
          <a:prstGeom prst="rect">
            <a:avLst/>
          </a:prstGeom>
          <a:noFill/>
        </p:spPr>
        <p:txBody>
          <a:bodyPr wrap="square" rtlCol="0">
            <a:spAutoFit/>
          </a:bodyPr>
          <a:lstStyle/>
          <a:p>
            <a:r>
              <a:rPr lang="en-US" sz="4000" b="1" dirty="0">
                <a:latin typeface="Lato Black" panose="020F0A02020204030203" pitchFamily="34" charset="0"/>
                <a:cs typeface="Arial" panose="020B0604020202020204" pitchFamily="34" charset="0"/>
              </a:rPr>
              <a:t>Negligent Hiring</a:t>
            </a:r>
          </a:p>
        </p:txBody>
      </p:sp>
      <p:sp>
        <p:nvSpPr>
          <p:cNvPr id="37" name="TextBox 36">
            <a:extLst>
              <a:ext uri="{FF2B5EF4-FFF2-40B4-BE49-F238E27FC236}">
                <a16:creationId xmlns:a16="http://schemas.microsoft.com/office/drawing/2014/main" id="{B4D56881-3CDD-8A7F-D810-D2D88B010DF1}"/>
              </a:ext>
            </a:extLst>
          </p:cNvPr>
          <p:cNvSpPr txBox="1"/>
          <p:nvPr/>
        </p:nvSpPr>
        <p:spPr>
          <a:xfrm>
            <a:off x="507196" y="1288908"/>
            <a:ext cx="7779122" cy="584775"/>
          </a:xfrm>
          <a:prstGeom prst="rect">
            <a:avLst/>
          </a:prstGeom>
          <a:noFill/>
        </p:spPr>
        <p:txBody>
          <a:bodyPr wrap="square" rtlCol="0">
            <a:spAutoFit/>
          </a:bodyPr>
          <a:lstStyle/>
          <a:p>
            <a:r>
              <a:rPr lang="en-US" sz="1600" b="1" dirty="0">
                <a:solidFill>
                  <a:schemeClr val="accent1"/>
                </a:solidFill>
                <a:latin typeface="Lato" panose="020F0502020204030203" pitchFamily="34" charset="0"/>
                <a:cs typeface="Arial" panose="020B0604020202020204" pitchFamily="34" charset="0"/>
              </a:rPr>
              <a:t>The employer knew or should have known about an employee’s background which, if known, indicates a dangerous or untrustworthy person and/or behavior.</a:t>
            </a:r>
          </a:p>
        </p:txBody>
      </p:sp>
    </p:spTree>
    <p:extLst>
      <p:ext uri="{BB962C8B-B14F-4D97-AF65-F5344CB8AC3E}">
        <p14:creationId xmlns:p14="http://schemas.microsoft.com/office/powerpoint/2010/main" val="3035725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44063-F3D4-596B-518D-3D189C58FF4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124F721-DB41-2AFE-3462-23AC057C536F}"/>
              </a:ext>
            </a:extLst>
          </p:cNvPr>
          <p:cNvSpPr/>
          <p:nvPr/>
        </p:nvSpPr>
        <p:spPr>
          <a:xfrm>
            <a:off x="0" y="6227138"/>
            <a:ext cx="12191999" cy="630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14A492-3BF9-3C30-0632-8F32D20DB31D}"/>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15</a:t>
            </a:fld>
            <a:endParaRPr lang="en-US"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B006D7-67F4-BD42-7614-A926823ECC2B}"/>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3" name="Group 2">
            <a:extLst>
              <a:ext uri="{FF2B5EF4-FFF2-40B4-BE49-F238E27FC236}">
                <a16:creationId xmlns:a16="http://schemas.microsoft.com/office/drawing/2014/main" id="{42B84F3A-0097-556B-6C45-FF96BEDA6E36}"/>
              </a:ext>
            </a:extLst>
          </p:cNvPr>
          <p:cNvGrpSpPr/>
          <p:nvPr/>
        </p:nvGrpSpPr>
        <p:grpSpPr>
          <a:xfrm>
            <a:off x="10114566" y="-224993"/>
            <a:ext cx="1285592" cy="1359779"/>
            <a:chOff x="239764" y="-101346"/>
            <a:chExt cx="1285592" cy="1359779"/>
          </a:xfrm>
        </p:grpSpPr>
        <p:sp>
          <p:nvSpPr>
            <p:cNvPr id="5" name="Rectangle: Rounded Corners 4">
              <a:extLst>
                <a:ext uri="{FF2B5EF4-FFF2-40B4-BE49-F238E27FC236}">
                  <a16:creationId xmlns:a16="http://schemas.microsoft.com/office/drawing/2014/main" id="{8FA2F23D-9569-4A16-4566-4048D8E7BDF2}"/>
                </a:ext>
              </a:extLst>
            </p:cNvPr>
            <p:cNvSpPr/>
            <p:nvPr/>
          </p:nvSpPr>
          <p:spPr>
            <a:xfrm>
              <a:off x="239764" y="-101346"/>
              <a:ext cx="1285592" cy="1359779"/>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Logo, icon&#10;&#10;Description automatically generated">
              <a:extLst>
                <a:ext uri="{FF2B5EF4-FFF2-40B4-BE49-F238E27FC236}">
                  <a16:creationId xmlns:a16="http://schemas.microsoft.com/office/drawing/2014/main" id="{B0F0B83A-3C7F-7A52-571E-DA8CFCCC9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41" y="362344"/>
              <a:ext cx="627086" cy="6772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8443BA30-C5ED-0E36-FB32-2DCB0F705A7C}"/>
              </a:ext>
            </a:extLst>
          </p:cNvPr>
          <p:cNvGrpSpPr/>
          <p:nvPr/>
        </p:nvGrpSpPr>
        <p:grpSpPr>
          <a:xfrm>
            <a:off x="766843" y="2656501"/>
            <a:ext cx="10657679" cy="2612902"/>
            <a:chOff x="655081" y="2518378"/>
            <a:chExt cx="10657679" cy="2612902"/>
          </a:xfrm>
        </p:grpSpPr>
        <p:grpSp>
          <p:nvGrpSpPr>
            <p:cNvPr id="41" name="Group 40">
              <a:extLst>
                <a:ext uri="{FF2B5EF4-FFF2-40B4-BE49-F238E27FC236}">
                  <a16:creationId xmlns:a16="http://schemas.microsoft.com/office/drawing/2014/main" id="{9F2A481E-B0A9-7335-7A92-6DEC54822702}"/>
                </a:ext>
              </a:extLst>
            </p:cNvPr>
            <p:cNvGrpSpPr/>
            <p:nvPr/>
          </p:nvGrpSpPr>
          <p:grpSpPr>
            <a:xfrm>
              <a:off x="1027036" y="2518378"/>
              <a:ext cx="1347914" cy="1347914"/>
              <a:chOff x="1834941" y="2822578"/>
              <a:chExt cx="1089421" cy="1089421"/>
            </a:xfrm>
          </p:grpSpPr>
          <p:sp>
            <p:nvSpPr>
              <p:cNvPr id="7" name="Oval 6">
                <a:extLst>
                  <a:ext uri="{FF2B5EF4-FFF2-40B4-BE49-F238E27FC236}">
                    <a16:creationId xmlns:a16="http://schemas.microsoft.com/office/drawing/2014/main" id="{17DED073-3EF6-04CE-25A6-95AF7C2A35F1}"/>
                  </a:ext>
                </a:extLst>
              </p:cNvPr>
              <p:cNvSpPr/>
              <p:nvPr/>
            </p:nvSpPr>
            <p:spPr>
              <a:xfrm>
                <a:off x="1834941" y="2822578"/>
                <a:ext cx="1089421" cy="1089421"/>
              </a:xfrm>
              <a:prstGeom prst="ellipse">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descr="Welder">
                <a:extLst>
                  <a:ext uri="{FF2B5EF4-FFF2-40B4-BE49-F238E27FC236}">
                    <a16:creationId xmlns:a16="http://schemas.microsoft.com/office/drawing/2014/main" id="{B99F6C7E-3377-C4A3-F586-326E71B09DEC}"/>
                  </a:ext>
                </a:extLst>
              </p:cNvPr>
              <p:cNvSpPr/>
              <p:nvPr/>
            </p:nvSpPr>
            <p:spPr>
              <a:xfrm>
                <a:off x="2024376" y="2978098"/>
                <a:ext cx="753006" cy="75300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sp>
          <p:nvSpPr>
            <p:cNvPr id="13" name="Freeform: Shape 12">
              <a:extLst>
                <a:ext uri="{FF2B5EF4-FFF2-40B4-BE49-F238E27FC236}">
                  <a16:creationId xmlns:a16="http://schemas.microsoft.com/office/drawing/2014/main" id="{2F7CD0F0-7AAF-1630-1E70-36FB8937D926}"/>
                </a:ext>
              </a:extLst>
            </p:cNvPr>
            <p:cNvSpPr/>
            <p:nvPr/>
          </p:nvSpPr>
          <p:spPr>
            <a:xfrm>
              <a:off x="655081" y="4159998"/>
              <a:ext cx="2091824" cy="924750"/>
            </a:xfrm>
            <a:custGeom>
              <a:avLst/>
              <a:gdLst>
                <a:gd name="connsiteX0" fmla="*/ 0 w 1785937"/>
                <a:gd name="connsiteY0" fmla="*/ 0 h 1026914"/>
                <a:gd name="connsiteX1" fmla="*/ 1785937 w 1785937"/>
                <a:gd name="connsiteY1" fmla="*/ 0 h 1026914"/>
                <a:gd name="connsiteX2" fmla="*/ 1785937 w 1785937"/>
                <a:gd name="connsiteY2" fmla="*/ 1026914 h 1026914"/>
                <a:gd name="connsiteX3" fmla="*/ 0 w 1785937"/>
                <a:gd name="connsiteY3" fmla="*/ 1026914 h 1026914"/>
                <a:gd name="connsiteX4" fmla="*/ 0 w 1785937"/>
                <a:gd name="connsiteY4" fmla="*/ 0 h 102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7" h="1026914">
                  <a:moveTo>
                    <a:pt x="0" y="0"/>
                  </a:moveTo>
                  <a:lnTo>
                    <a:pt x="1785937" y="0"/>
                  </a:lnTo>
                  <a:lnTo>
                    <a:pt x="1785937" y="1026914"/>
                  </a:lnTo>
                  <a:lnTo>
                    <a:pt x="0" y="10269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latin typeface="Lato" panose="020F0502020204030203" pitchFamily="34" charset="0"/>
                </a:rPr>
                <a:t>IN YOUR EMPLOYEE MANUAL, SET FORTH EXPECTATIONS FOR DRIVERS, SUPERVISORS AND WHAT TO DO IF/WHEN YOU HAVE AN ACCIDENT. </a:t>
              </a:r>
            </a:p>
          </p:txBody>
        </p:sp>
        <p:grpSp>
          <p:nvGrpSpPr>
            <p:cNvPr id="42" name="Group 41">
              <a:extLst>
                <a:ext uri="{FF2B5EF4-FFF2-40B4-BE49-F238E27FC236}">
                  <a16:creationId xmlns:a16="http://schemas.microsoft.com/office/drawing/2014/main" id="{DD6CFFF5-7752-4850-9D5E-8AE43DC99CD8}"/>
                </a:ext>
              </a:extLst>
            </p:cNvPr>
            <p:cNvGrpSpPr/>
            <p:nvPr/>
          </p:nvGrpSpPr>
          <p:grpSpPr>
            <a:xfrm>
              <a:off x="3916296" y="2518378"/>
              <a:ext cx="1347914" cy="1347914"/>
              <a:chOff x="4147031" y="2776870"/>
              <a:chExt cx="1089421" cy="1089421"/>
            </a:xfrm>
          </p:grpSpPr>
          <p:sp>
            <p:nvSpPr>
              <p:cNvPr id="14" name="Oval 13">
                <a:extLst>
                  <a:ext uri="{FF2B5EF4-FFF2-40B4-BE49-F238E27FC236}">
                    <a16:creationId xmlns:a16="http://schemas.microsoft.com/office/drawing/2014/main" id="{76E189FB-3B8E-61BD-BEF4-58D7F9596A2E}"/>
                  </a:ext>
                </a:extLst>
              </p:cNvPr>
              <p:cNvSpPr/>
              <p:nvPr/>
            </p:nvSpPr>
            <p:spPr>
              <a:xfrm>
                <a:off x="4147031" y="2776870"/>
                <a:ext cx="1089421" cy="1089421"/>
              </a:xfrm>
              <a:prstGeom prst="ellipse">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15" descr="Train">
                <a:extLst>
                  <a:ext uri="{FF2B5EF4-FFF2-40B4-BE49-F238E27FC236}">
                    <a16:creationId xmlns:a16="http://schemas.microsoft.com/office/drawing/2014/main" id="{A193EF28-A206-2299-E39B-1A26617500A8}"/>
                  </a:ext>
                </a:extLst>
              </p:cNvPr>
              <p:cNvSpPr/>
              <p:nvPr/>
            </p:nvSpPr>
            <p:spPr>
              <a:xfrm>
                <a:off x="4366901" y="3009042"/>
                <a:ext cx="645926" cy="64592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sp>
          <p:nvSpPr>
            <p:cNvPr id="17" name="Freeform: Shape 16">
              <a:extLst>
                <a:ext uri="{FF2B5EF4-FFF2-40B4-BE49-F238E27FC236}">
                  <a16:creationId xmlns:a16="http://schemas.microsoft.com/office/drawing/2014/main" id="{7C22A699-17AB-1711-164A-82E8034D6448}"/>
                </a:ext>
              </a:extLst>
            </p:cNvPr>
            <p:cNvSpPr/>
            <p:nvPr/>
          </p:nvSpPr>
          <p:spPr>
            <a:xfrm>
              <a:off x="3404517" y="4123843"/>
              <a:ext cx="2366826" cy="960905"/>
            </a:xfrm>
            <a:custGeom>
              <a:avLst/>
              <a:gdLst>
                <a:gd name="connsiteX0" fmla="*/ 0 w 1785937"/>
                <a:gd name="connsiteY0" fmla="*/ 0 h 1209745"/>
                <a:gd name="connsiteX1" fmla="*/ 1785937 w 1785937"/>
                <a:gd name="connsiteY1" fmla="*/ 0 h 1209745"/>
                <a:gd name="connsiteX2" fmla="*/ 1785937 w 1785937"/>
                <a:gd name="connsiteY2" fmla="*/ 1209745 h 1209745"/>
                <a:gd name="connsiteX3" fmla="*/ 0 w 1785937"/>
                <a:gd name="connsiteY3" fmla="*/ 1209745 h 1209745"/>
                <a:gd name="connsiteX4" fmla="*/ 0 w 1785937"/>
                <a:gd name="connsiteY4" fmla="*/ 0 h 1209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7" h="1209745">
                  <a:moveTo>
                    <a:pt x="0" y="0"/>
                  </a:moveTo>
                  <a:lnTo>
                    <a:pt x="1785937" y="0"/>
                  </a:lnTo>
                  <a:lnTo>
                    <a:pt x="1785937" y="1209745"/>
                  </a:lnTo>
                  <a:lnTo>
                    <a:pt x="0" y="12097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latin typeface="Lato" panose="020F0502020204030203" pitchFamily="34" charset="0"/>
                </a:rPr>
                <a:t>If a driver is using a new piece of equipment train them on it, document the training and have a retention policy to keep training materials</a:t>
              </a:r>
              <a:r>
                <a:rPr lang="en-US" sz="1100" kern="1200" dirty="0">
                  <a:latin typeface="Lato" panose="020F0502020204030203" pitchFamily="34" charset="0"/>
                </a:rPr>
                <a:t>.</a:t>
              </a:r>
            </a:p>
          </p:txBody>
        </p:sp>
        <p:grpSp>
          <p:nvGrpSpPr>
            <p:cNvPr id="43" name="Group 42">
              <a:extLst>
                <a:ext uri="{FF2B5EF4-FFF2-40B4-BE49-F238E27FC236}">
                  <a16:creationId xmlns:a16="http://schemas.microsoft.com/office/drawing/2014/main" id="{2E211B29-9A38-7FF3-0166-1E9B232240B9}"/>
                </a:ext>
              </a:extLst>
            </p:cNvPr>
            <p:cNvGrpSpPr/>
            <p:nvPr/>
          </p:nvGrpSpPr>
          <p:grpSpPr>
            <a:xfrm>
              <a:off x="6963358" y="2518378"/>
              <a:ext cx="1347914" cy="1347914"/>
              <a:chOff x="6245508" y="2822578"/>
              <a:chExt cx="1089421" cy="1089421"/>
            </a:xfrm>
          </p:grpSpPr>
          <p:sp>
            <p:nvSpPr>
              <p:cNvPr id="18" name="Oval 17">
                <a:extLst>
                  <a:ext uri="{FF2B5EF4-FFF2-40B4-BE49-F238E27FC236}">
                    <a16:creationId xmlns:a16="http://schemas.microsoft.com/office/drawing/2014/main" id="{EE1A44CB-F2D5-45C1-E1B6-C8CAE0624A82}"/>
                  </a:ext>
                </a:extLst>
              </p:cNvPr>
              <p:cNvSpPr/>
              <p:nvPr/>
            </p:nvSpPr>
            <p:spPr>
              <a:xfrm>
                <a:off x="6245508" y="2822578"/>
                <a:ext cx="1089421" cy="1089421"/>
              </a:xfrm>
              <a:prstGeom prst="ellipse">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6" name="Rectangle 35" descr="Tools">
                <a:extLst>
                  <a:ext uri="{FF2B5EF4-FFF2-40B4-BE49-F238E27FC236}">
                    <a16:creationId xmlns:a16="http://schemas.microsoft.com/office/drawing/2014/main" id="{7B820F7A-9991-02F8-17DE-7D1ED00DE394}"/>
                  </a:ext>
                </a:extLst>
              </p:cNvPr>
              <p:cNvSpPr/>
              <p:nvPr/>
            </p:nvSpPr>
            <p:spPr>
              <a:xfrm>
                <a:off x="6477680" y="3054750"/>
                <a:ext cx="625078" cy="625078"/>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37" name="Freeform: Shape 36">
              <a:extLst>
                <a:ext uri="{FF2B5EF4-FFF2-40B4-BE49-F238E27FC236}">
                  <a16:creationId xmlns:a16="http://schemas.microsoft.com/office/drawing/2014/main" id="{1195491F-9A15-6C2F-60B7-D35EB15C62EA}"/>
                </a:ext>
              </a:extLst>
            </p:cNvPr>
            <p:cNvSpPr/>
            <p:nvPr/>
          </p:nvSpPr>
          <p:spPr>
            <a:xfrm>
              <a:off x="6599327" y="4104366"/>
              <a:ext cx="2075976" cy="1026914"/>
            </a:xfrm>
            <a:custGeom>
              <a:avLst/>
              <a:gdLst>
                <a:gd name="connsiteX0" fmla="*/ 0 w 1785937"/>
                <a:gd name="connsiteY0" fmla="*/ 0 h 1026914"/>
                <a:gd name="connsiteX1" fmla="*/ 1785937 w 1785937"/>
                <a:gd name="connsiteY1" fmla="*/ 0 h 1026914"/>
                <a:gd name="connsiteX2" fmla="*/ 1785937 w 1785937"/>
                <a:gd name="connsiteY2" fmla="*/ 1026914 h 1026914"/>
                <a:gd name="connsiteX3" fmla="*/ 0 w 1785937"/>
                <a:gd name="connsiteY3" fmla="*/ 1026914 h 1026914"/>
                <a:gd name="connsiteX4" fmla="*/ 0 w 1785937"/>
                <a:gd name="connsiteY4" fmla="*/ 0 h 102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7" h="1026914">
                  <a:moveTo>
                    <a:pt x="0" y="0"/>
                  </a:moveTo>
                  <a:lnTo>
                    <a:pt x="1785937" y="0"/>
                  </a:lnTo>
                  <a:lnTo>
                    <a:pt x="1785937" y="1026914"/>
                  </a:lnTo>
                  <a:lnTo>
                    <a:pt x="0" y="10269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latin typeface="Lato" panose="020F0502020204030203" pitchFamily="34" charset="0"/>
                </a:rPr>
                <a:t>Maintain and retain maintenance logs if it is alleged to be an auto accident caused by an equipment failure. </a:t>
              </a:r>
            </a:p>
          </p:txBody>
        </p:sp>
        <p:grpSp>
          <p:nvGrpSpPr>
            <p:cNvPr id="44" name="Group 43">
              <a:extLst>
                <a:ext uri="{FF2B5EF4-FFF2-40B4-BE49-F238E27FC236}">
                  <a16:creationId xmlns:a16="http://schemas.microsoft.com/office/drawing/2014/main" id="{8CBF0354-2531-BB4D-CC27-14437E51E731}"/>
                </a:ext>
              </a:extLst>
            </p:cNvPr>
            <p:cNvGrpSpPr/>
            <p:nvPr/>
          </p:nvGrpSpPr>
          <p:grpSpPr>
            <a:xfrm>
              <a:off x="9740094" y="2518378"/>
              <a:ext cx="1347914" cy="1347914"/>
              <a:chOff x="8343984" y="2822578"/>
              <a:chExt cx="1089421" cy="1089421"/>
            </a:xfrm>
          </p:grpSpPr>
          <p:sp>
            <p:nvSpPr>
              <p:cNvPr id="38" name="Oval 37">
                <a:extLst>
                  <a:ext uri="{FF2B5EF4-FFF2-40B4-BE49-F238E27FC236}">
                    <a16:creationId xmlns:a16="http://schemas.microsoft.com/office/drawing/2014/main" id="{5F4C93F5-10A7-90BD-735B-BDD2C8C96935}"/>
                  </a:ext>
                </a:extLst>
              </p:cNvPr>
              <p:cNvSpPr/>
              <p:nvPr/>
            </p:nvSpPr>
            <p:spPr>
              <a:xfrm>
                <a:off x="8343984" y="2822578"/>
                <a:ext cx="1089421" cy="1089421"/>
              </a:xfrm>
              <a:prstGeom prst="ellipse">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9" name="Rectangle 38" descr="Check List">
                <a:extLst>
                  <a:ext uri="{FF2B5EF4-FFF2-40B4-BE49-F238E27FC236}">
                    <a16:creationId xmlns:a16="http://schemas.microsoft.com/office/drawing/2014/main" id="{F574B9E5-1F93-58EF-D7DA-72DC1E94DB74}"/>
                  </a:ext>
                </a:extLst>
              </p:cNvPr>
              <p:cNvSpPr/>
              <p:nvPr/>
            </p:nvSpPr>
            <p:spPr>
              <a:xfrm>
                <a:off x="8576156" y="3054750"/>
                <a:ext cx="625078" cy="625078"/>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40" name="Freeform: Shape 39">
              <a:extLst>
                <a:ext uri="{FF2B5EF4-FFF2-40B4-BE49-F238E27FC236}">
                  <a16:creationId xmlns:a16="http://schemas.microsoft.com/office/drawing/2014/main" id="{5296E8CF-E159-3C05-0813-9005466C7819}"/>
                </a:ext>
              </a:extLst>
            </p:cNvPr>
            <p:cNvSpPr/>
            <p:nvPr/>
          </p:nvSpPr>
          <p:spPr>
            <a:xfrm>
              <a:off x="9526823" y="4191506"/>
              <a:ext cx="1785937" cy="732990"/>
            </a:xfrm>
            <a:custGeom>
              <a:avLst/>
              <a:gdLst>
                <a:gd name="connsiteX0" fmla="*/ 0 w 1785937"/>
                <a:gd name="connsiteY0" fmla="*/ 0 h 1026914"/>
                <a:gd name="connsiteX1" fmla="*/ 1785937 w 1785937"/>
                <a:gd name="connsiteY1" fmla="*/ 0 h 1026914"/>
                <a:gd name="connsiteX2" fmla="*/ 1785937 w 1785937"/>
                <a:gd name="connsiteY2" fmla="*/ 1026914 h 1026914"/>
                <a:gd name="connsiteX3" fmla="*/ 0 w 1785937"/>
                <a:gd name="connsiteY3" fmla="*/ 1026914 h 1026914"/>
                <a:gd name="connsiteX4" fmla="*/ 0 w 1785937"/>
                <a:gd name="connsiteY4" fmla="*/ 0 h 102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7" h="1026914">
                  <a:moveTo>
                    <a:pt x="0" y="0"/>
                  </a:moveTo>
                  <a:lnTo>
                    <a:pt x="1785937" y="0"/>
                  </a:lnTo>
                  <a:lnTo>
                    <a:pt x="1785937" y="1026914"/>
                  </a:lnTo>
                  <a:lnTo>
                    <a:pt x="0" y="10269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latin typeface="Lato" panose="020F0502020204030203" pitchFamily="34" charset="0"/>
                </a:rPr>
                <a:t>make sure you follow all procedures and safety rules in your employee manual.</a:t>
              </a:r>
            </a:p>
          </p:txBody>
        </p:sp>
      </p:grpSp>
      <p:sp>
        <p:nvSpPr>
          <p:cNvPr id="46" name="TextBox 45">
            <a:extLst>
              <a:ext uri="{FF2B5EF4-FFF2-40B4-BE49-F238E27FC236}">
                <a16:creationId xmlns:a16="http://schemas.microsoft.com/office/drawing/2014/main" id="{621B715F-7B6E-3996-B265-D13248EA06CF}"/>
              </a:ext>
            </a:extLst>
          </p:cNvPr>
          <p:cNvSpPr txBox="1"/>
          <p:nvPr/>
        </p:nvSpPr>
        <p:spPr>
          <a:xfrm>
            <a:off x="501923" y="522683"/>
            <a:ext cx="8659168" cy="707886"/>
          </a:xfrm>
          <a:prstGeom prst="rect">
            <a:avLst/>
          </a:prstGeom>
          <a:noFill/>
        </p:spPr>
        <p:txBody>
          <a:bodyPr wrap="square" rtlCol="0">
            <a:spAutoFit/>
          </a:bodyPr>
          <a:lstStyle/>
          <a:p>
            <a:r>
              <a:rPr lang="en-US" sz="4000" b="1" dirty="0">
                <a:latin typeface="Lato Black" panose="020F0A02020204030203" pitchFamily="34" charset="0"/>
                <a:cs typeface="Arial" panose="020B0604020202020204" pitchFamily="34" charset="0"/>
              </a:rPr>
              <a:t>Negligent Supervision and Training</a:t>
            </a:r>
          </a:p>
        </p:txBody>
      </p:sp>
      <p:sp>
        <p:nvSpPr>
          <p:cNvPr id="47" name="TextBox 46">
            <a:extLst>
              <a:ext uri="{FF2B5EF4-FFF2-40B4-BE49-F238E27FC236}">
                <a16:creationId xmlns:a16="http://schemas.microsoft.com/office/drawing/2014/main" id="{018655FE-9271-D78A-A680-45D46A654933}"/>
              </a:ext>
            </a:extLst>
          </p:cNvPr>
          <p:cNvSpPr txBox="1"/>
          <p:nvPr/>
        </p:nvSpPr>
        <p:spPr>
          <a:xfrm>
            <a:off x="507196" y="1288908"/>
            <a:ext cx="9064094" cy="584775"/>
          </a:xfrm>
          <a:prstGeom prst="rect">
            <a:avLst/>
          </a:prstGeom>
          <a:noFill/>
        </p:spPr>
        <p:txBody>
          <a:bodyPr wrap="square" rtlCol="0">
            <a:spAutoFit/>
          </a:bodyPr>
          <a:lstStyle/>
          <a:p>
            <a:r>
              <a:rPr lang="en-US" sz="1600" b="1" dirty="0">
                <a:solidFill>
                  <a:schemeClr val="accent1"/>
                </a:solidFill>
                <a:latin typeface="Lato" panose="020F0502020204030203" pitchFamily="34" charset="0"/>
                <a:cs typeface="Arial" panose="020B0604020202020204" pitchFamily="34" charset="0"/>
              </a:rPr>
              <a:t>Elements: Company had a duty to supervise the employee; the employer negligently supervised the employee, and the lack of supervision was the proximate cause of the injury to another.</a:t>
            </a:r>
          </a:p>
        </p:txBody>
      </p:sp>
    </p:spTree>
    <p:extLst>
      <p:ext uri="{BB962C8B-B14F-4D97-AF65-F5344CB8AC3E}">
        <p14:creationId xmlns:p14="http://schemas.microsoft.com/office/powerpoint/2010/main" val="1195818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60083-5360-C519-4664-65B3B41F93B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A84B6D7-10F6-F64F-EDD5-7408A71EA99E}"/>
              </a:ext>
            </a:extLst>
          </p:cNvPr>
          <p:cNvSpPr/>
          <p:nvPr/>
        </p:nvSpPr>
        <p:spPr>
          <a:xfrm>
            <a:off x="0" y="6227138"/>
            <a:ext cx="12191999" cy="630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588CA8E-08AE-0CA3-7397-B66AF21B1FD9}"/>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16</a:t>
            </a:fld>
            <a:endParaRPr lang="en-US"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C82837F-A407-049E-223C-CB23F7CE5A36}"/>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3" name="Group 2">
            <a:extLst>
              <a:ext uri="{FF2B5EF4-FFF2-40B4-BE49-F238E27FC236}">
                <a16:creationId xmlns:a16="http://schemas.microsoft.com/office/drawing/2014/main" id="{619CFA91-C122-E17B-8D47-0447645BA261}"/>
              </a:ext>
            </a:extLst>
          </p:cNvPr>
          <p:cNvGrpSpPr/>
          <p:nvPr/>
        </p:nvGrpSpPr>
        <p:grpSpPr>
          <a:xfrm>
            <a:off x="10114566" y="-224993"/>
            <a:ext cx="1285592" cy="1359779"/>
            <a:chOff x="239764" y="-101346"/>
            <a:chExt cx="1285592" cy="1359779"/>
          </a:xfrm>
        </p:grpSpPr>
        <p:sp>
          <p:nvSpPr>
            <p:cNvPr id="5" name="Rectangle: Rounded Corners 4">
              <a:extLst>
                <a:ext uri="{FF2B5EF4-FFF2-40B4-BE49-F238E27FC236}">
                  <a16:creationId xmlns:a16="http://schemas.microsoft.com/office/drawing/2014/main" id="{97C022F0-948F-B4C5-4DB3-9CC1D9C15A78}"/>
                </a:ext>
              </a:extLst>
            </p:cNvPr>
            <p:cNvSpPr/>
            <p:nvPr/>
          </p:nvSpPr>
          <p:spPr>
            <a:xfrm>
              <a:off x="239764" y="-101346"/>
              <a:ext cx="1285592" cy="1359779"/>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Logo, icon&#10;&#10;Description automatically generated">
              <a:extLst>
                <a:ext uri="{FF2B5EF4-FFF2-40B4-BE49-F238E27FC236}">
                  <a16:creationId xmlns:a16="http://schemas.microsoft.com/office/drawing/2014/main" id="{B1FD6953-4B9C-A108-CCF7-47B34AA90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41" y="362344"/>
              <a:ext cx="627086" cy="67725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Oval 6">
            <a:extLst>
              <a:ext uri="{FF2B5EF4-FFF2-40B4-BE49-F238E27FC236}">
                <a16:creationId xmlns:a16="http://schemas.microsoft.com/office/drawing/2014/main" id="{DAEF3CD0-586E-B5C7-C678-2E96AC94BC37}"/>
              </a:ext>
            </a:extLst>
          </p:cNvPr>
          <p:cNvSpPr/>
          <p:nvPr/>
        </p:nvSpPr>
        <p:spPr>
          <a:xfrm>
            <a:off x="873878" y="2485584"/>
            <a:ext cx="1347914" cy="1347914"/>
          </a:xfrm>
          <a:prstGeom prst="ellipse">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Oval 13">
            <a:extLst>
              <a:ext uri="{FF2B5EF4-FFF2-40B4-BE49-F238E27FC236}">
                <a16:creationId xmlns:a16="http://schemas.microsoft.com/office/drawing/2014/main" id="{C30304CF-B18C-BF54-1CAA-968F1D0A6547}"/>
              </a:ext>
            </a:extLst>
          </p:cNvPr>
          <p:cNvSpPr/>
          <p:nvPr/>
        </p:nvSpPr>
        <p:spPr>
          <a:xfrm>
            <a:off x="3763138" y="2485584"/>
            <a:ext cx="1347914" cy="1347914"/>
          </a:xfrm>
          <a:prstGeom prst="ellipse">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Oval 17">
            <a:extLst>
              <a:ext uri="{FF2B5EF4-FFF2-40B4-BE49-F238E27FC236}">
                <a16:creationId xmlns:a16="http://schemas.microsoft.com/office/drawing/2014/main" id="{6CED5A50-EBEB-1791-8756-232ED376F68F}"/>
              </a:ext>
            </a:extLst>
          </p:cNvPr>
          <p:cNvSpPr/>
          <p:nvPr/>
        </p:nvSpPr>
        <p:spPr>
          <a:xfrm>
            <a:off x="6810200" y="2485584"/>
            <a:ext cx="1347914" cy="1347914"/>
          </a:xfrm>
          <a:prstGeom prst="ellipse">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8" name="Oval 37">
            <a:extLst>
              <a:ext uri="{FF2B5EF4-FFF2-40B4-BE49-F238E27FC236}">
                <a16:creationId xmlns:a16="http://schemas.microsoft.com/office/drawing/2014/main" id="{A0452AD2-92B4-E5EA-E485-78BEBF87A69B}"/>
              </a:ext>
            </a:extLst>
          </p:cNvPr>
          <p:cNvSpPr/>
          <p:nvPr/>
        </p:nvSpPr>
        <p:spPr>
          <a:xfrm>
            <a:off x="9586936" y="2485584"/>
            <a:ext cx="1347914" cy="1347914"/>
          </a:xfrm>
          <a:prstGeom prst="ellipse">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Rectangle 1" descr="Smart Phone">
            <a:extLst>
              <a:ext uri="{FF2B5EF4-FFF2-40B4-BE49-F238E27FC236}">
                <a16:creationId xmlns:a16="http://schemas.microsoft.com/office/drawing/2014/main" id="{ECED3EE0-4D40-E238-FCC0-7439BDBA6972}"/>
              </a:ext>
            </a:extLst>
          </p:cNvPr>
          <p:cNvSpPr/>
          <p:nvPr/>
        </p:nvSpPr>
        <p:spPr>
          <a:xfrm>
            <a:off x="1137453" y="2762057"/>
            <a:ext cx="803671" cy="8036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 name="Rectangle 3" descr="Speaker Phone">
            <a:extLst>
              <a:ext uri="{FF2B5EF4-FFF2-40B4-BE49-F238E27FC236}">
                <a16:creationId xmlns:a16="http://schemas.microsoft.com/office/drawing/2014/main" id="{67F1E9A1-1EBC-A927-CA82-ECDA7467D5DF}"/>
              </a:ext>
            </a:extLst>
          </p:cNvPr>
          <p:cNvSpPr/>
          <p:nvPr/>
        </p:nvSpPr>
        <p:spPr>
          <a:xfrm>
            <a:off x="3929486" y="2651955"/>
            <a:ext cx="992892" cy="99289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TextBox 18">
            <a:extLst>
              <a:ext uri="{FF2B5EF4-FFF2-40B4-BE49-F238E27FC236}">
                <a16:creationId xmlns:a16="http://schemas.microsoft.com/office/drawing/2014/main" id="{0879BF45-4E75-C12E-F5BD-843282F7D945}"/>
              </a:ext>
            </a:extLst>
          </p:cNvPr>
          <p:cNvSpPr txBox="1"/>
          <p:nvPr/>
        </p:nvSpPr>
        <p:spPr>
          <a:xfrm>
            <a:off x="505766" y="524490"/>
            <a:ext cx="8659168" cy="1323439"/>
          </a:xfrm>
          <a:prstGeom prst="rect">
            <a:avLst/>
          </a:prstGeom>
          <a:noFill/>
        </p:spPr>
        <p:txBody>
          <a:bodyPr wrap="square" rtlCol="0">
            <a:spAutoFit/>
          </a:bodyPr>
          <a:lstStyle/>
          <a:p>
            <a:r>
              <a:rPr lang="en-US" sz="4000" b="1" dirty="0">
                <a:latin typeface="Lato Black" panose="020F0A02020204030203" pitchFamily="34" charset="0"/>
                <a:cs typeface="Arial" panose="020B0604020202020204" pitchFamily="34" charset="0"/>
              </a:rPr>
              <a:t>Negligent Operation of the Vehicle: What to Consider</a:t>
            </a:r>
          </a:p>
        </p:txBody>
      </p:sp>
      <p:sp>
        <p:nvSpPr>
          <p:cNvPr id="20" name="Rectangle 19" descr="Car">
            <a:extLst>
              <a:ext uri="{FF2B5EF4-FFF2-40B4-BE49-F238E27FC236}">
                <a16:creationId xmlns:a16="http://schemas.microsoft.com/office/drawing/2014/main" id="{1AF76A3F-A262-27C6-E6B8-26152C623F4C}"/>
              </a:ext>
            </a:extLst>
          </p:cNvPr>
          <p:cNvSpPr/>
          <p:nvPr/>
        </p:nvSpPr>
        <p:spPr>
          <a:xfrm>
            <a:off x="7035853" y="2672216"/>
            <a:ext cx="946550" cy="94655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Rectangle 20" descr="Taxi">
            <a:extLst>
              <a:ext uri="{FF2B5EF4-FFF2-40B4-BE49-F238E27FC236}">
                <a16:creationId xmlns:a16="http://schemas.microsoft.com/office/drawing/2014/main" id="{D0581F72-FE00-7F75-82A5-C4085299483D}"/>
              </a:ext>
            </a:extLst>
          </p:cNvPr>
          <p:cNvSpPr/>
          <p:nvPr/>
        </p:nvSpPr>
        <p:spPr>
          <a:xfrm>
            <a:off x="9823827" y="2699616"/>
            <a:ext cx="893512" cy="89351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34" name="Group 33">
            <a:extLst>
              <a:ext uri="{FF2B5EF4-FFF2-40B4-BE49-F238E27FC236}">
                <a16:creationId xmlns:a16="http://schemas.microsoft.com/office/drawing/2014/main" id="{02BDFB9C-D156-1B36-2F74-9B57DBBFE600}"/>
              </a:ext>
            </a:extLst>
          </p:cNvPr>
          <p:cNvGrpSpPr/>
          <p:nvPr/>
        </p:nvGrpSpPr>
        <p:grpSpPr>
          <a:xfrm>
            <a:off x="749907" y="4177256"/>
            <a:ext cx="1595856" cy="1206593"/>
            <a:chOff x="2423" y="1495105"/>
            <a:chExt cx="1785937" cy="1675014"/>
          </a:xfrm>
        </p:grpSpPr>
        <p:sp>
          <p:nvSpPr>
            <p:cNvPr id="54" name="Rectangle 53">
              <a:extLst>
                <a:ext uri="{FF2B5EF4-FFF2-40B4-BE49-F238E27FC236}">
                  <a16:creationId xmlns:a16="http://schemas.microsoft.com/office/drawing/2014/main" id="{87F087F8-1ED1-FD74-1B47-2116CD0754A3}"/>
                </a:ext>
              </a:extLst>
            </p:cNvPr>
            <p:cNvSpPr/>
            <p:nvPr/>
          </p:nvSpPr>
          <p:spPr>
            <a:xfrm>
              <a:off x="2423" y="1495105"/>
              <a:ext cx="1785937" cy="16750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200">
                <a:latin typeface="Lato" panose="020F0502020204030203" pitchFamily="34" charset="0"/>
              </a:endParaRPr>
            </a:p>
          </p:txBody>
        </p:sp>
        <p:sp>
          <p:nvSpPr>
            <p:cNvPr id="55" name="TextBox 54">
              <a:extLst>
                <a:ext uri="{FF2B5EF4-FFF2-40B4-BE49-F238E27FC236}">
                  <a16:creationId xmlns:a16="http://schemas.microsoft.com/office/drawing/2014/main" id="{6AFD465A-093D-AD60-2044-5D371D486BDE}"/>
                </a:ext>
              </a:extLst>
            </p:cNvPr>
            <p:cNvSpPr txBox="1"/>
            <p:nvPr/>
          </p:nvSpPr>
          <p:spPr>
            <a:xfrm>
              <a:off x="2423" y="1495105"/>
              <a:ext cx="1785937" cy="16750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200" b="1" kern="1200" dirty="0">
                  <a:latin typeface="Lato" panose="020F0502020204030203" pitchFamily="34" charset="0"/>
                </a:rPr>
                <a:t>Have training often about distracted driving and why it is forbidden. Document the training and attendance</a:t>
              </a:r>
              <a:r>
                <a:rPr lang="en-US" sz="1200" kern="1200" dirty="0">
                  <a:latin typeface="Lato" panose="020F0502020204030203" pitchFamily="34" charset="0"/>
                </a:rPr>
                <a:t>.</a:t>
              </a:r>
            </a:p>
          </p:txBody>
        </p:sp>
      </p:grpSp>
      <p:grpSp>
        <p:nvGrpSpPr>
          <p:cNvPr id="35" name="Group 34">
            <a:extLst>
              <a:ext uri="{FF2B5EF4-FFF2-40B4-BE49-F238E27FC236}">
                <a16:creationId xmlns:a16="http://schemas.microsoft.com/office/drawing/2014/main" id="{A4A7DE92-6B9A-B395-DE31-37B083D5FF8B}"/>
              </a:ext>
            </a:extLst>
          </p:cNvPr>
          <p:cNvGrpSpPr/>
          <p:nvPr/>
        </p:nvGrpSpPr>
        <p:grpSpPr>
          <a:xfrm>
            <a:off x="3192891" y="4107886"/>
            <a:ext cx="2488408" cy="1780389"/>
            <a:chOff x="2100899" y="1416074"/>
            <a:chExt cx="1785937" cy="1780389"/>
          </a:xfrm>
        </p:grpSpPr>
        <p:sp>
          <p:nvSpPr>
            <p:cNvPr id="52" name="Rectangle 51">
              <a:extLst>
                <a:ext uri="{FF2B5EF4-FFF2-40B4-BE49-F238E27FC236}">
                  <a16:creationId xmlns:a16="http://schemas.microsoft.com/office/drawing/2014/main" id="{C3FCDEE0-A405-A922-82CF-25A722E9A0FF}"/>
                </a:ext>
              </a:extLst>
            </p:cNvPr>
            <p:cNvSpPr/>
            <p:nvPr/>
          </p:nvSpPr>
          <p:spPr>
            <a:xfrm>
              <a:off x="2100899" y="1416074"/>
              <a:ext cx="1785937" cy="17803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200">
                <a:latin typeface="Lato" panose="020F0502020204030203" pitchFamily="34" charset="0"/>
              </a:endParaRPr>
            </a:p>
          </p:txBody>
        </p:sp>
        <p:sp>
          <p:nvSpPr>
            <p:cNvPr id="53" name="TextBox 52">
              <a:extLst>
                <a:ext uri="{FF2B5EF4-FFF2-40B4-BE49-F238E27FC236}">
                  <a16:creationId xmlns:a16="http://schemas.microsoft.com/office/drawing/2014/main" id="{A9EF5F88-AB6E-BCF9-6FB3-8C74E6C626AB}"/>
                </a:ext>
              </a:extLst>
            </p:cNvPr>
            <p:cNvSpPr txBox="1"/>
            <p:nvPr/>
          </p:nvSpPr>
          <p:spPr>
            <a:xfrm>
              <a:off x="2100899" y="1416074"/>
              <a:ext cx="1785937" cy="17803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200" b="1" kern="1200" dirty="0">
                  <a:latin typeface="Lato" panose="020F0502020204030203" pitchFamily="34" charset="0"/>
                </a:rPr>
                <a:t>Do you provide company cell phones? If yes, how often do you review if the driver was using the phone while driving? In your employee manual, set forth expectations for drivers regarding cell phone use in the vehicle</a:t>
              </a:r>
              <a:r>
                <a:rPr lang="en-US" sz="1200" kern="1200" dirty="0">
                  <a:latin typeface="Lato" panose="020F0502020204030203" pitchFamily="34" charset="0"/>
                </a:rPr>
                <a:t>.</a:t>
              </a:r>
            </a:p>
          </p:txBody>
        </p:sp>
      </p:grpSp>
      <p:grpSp>
        <p:nvGrpSpPr>
          <p:cNvPr id="46" name="Group 45">
            <a:extLst>
              <a:ext uri="{FF2B5EF4-FFF2-40B4-BE49-F238E27FC236}">
                <a16:creationId xmlns:a16="http://schemas.microsoft.com/office/drawing/2014/main" id="{3E512664-3B25-87F4-386C-EA81E0AF70A9}"/>
              </a:ext>
            </a:extLst>
          </p:cNvPr>
          <p:cNvGrpSpPr/>
          <p:nvPr/>
        </p:nvGrpSpPr>
        <p:grpSpPr>
          <a:xfrm>
            <a:off x="6656802" y="4206352"/>
            <a:ext cx="1654709" cy="1675014"/>
            <a:chOff x="4199376" y="1495105"/>
            <a:chExt cx="1785937" cy="1675014"/>
          </a:xfrm>
        </p:grpSpPr>
        <p:sp>
          <p:nvSpPr>
            <p:cNvPr id="50" name="Rectangle 49">
              <a:extLst>
                <a:ext uri="{FF2B5EF4-FFF2-40B4-BE49-F238E27FC236}">
                  <a16:creationId xmlns:a16="http://schemas.microsoft.com/office/drawing/2014/main" id="{2418FD7C-A6E9-CF07-32C9-E9114934B204}"/>
                </a:ext>
              </a:extLst>
            </p:cNvPr>
            <p:cNvSpPr/>
            <p:nvPr/>
          </p:nvSpPr>
          <p:spPr>
            <a:xfrm>
              <a:off x="4199376" y="1495105"/>
              <a:ext cx="1785937" cy="16750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1" name="TextBox 50">
              <a:extLst>
                <a:ext uri="{FF2B5EF4-FFF2-40B4-BE49-F238E27FC236}">
                  <a16:creationId xmlns:a16="http://schemas.microsoft.com/office/drawing/2014/main" id="{5F8BAD41-6540-A957-42C8-F3AC1E7AB432}"/>
                </a:ext>
              </a:extLst>
            </p:cNvPr>
            <p:cNvSpPr txBox="1"/>
            <p:nvPr/>
          </p:nvSpPr>
          <p:spPr>
            <a:xfrm>
              <a:off x="4199376" y="1495105"/>
              <a:ext cx="1785937" cy="16750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200" b="1" kern="1200" dirty="0">
                  <a:latin typeface="Lato" panose="020F0502020204030203" pitchFamily="34" charset="0"/>
                </a:rPr>
                <a:t> Do you review the black boxes to determine if a driver was speeding, driving erratically, etc</a:t>
              </a:r>
              <a:r>
                <a:rPr lang="en-US" sz="1200" kern="1200" dirty="0">
                  <a:latin typeface="Lato" panose="020F0502020204030203" pitchFamily="34" charset="0"/>
                </a:rPr>
                <a:t>. </a:t>
              </a:r>
            </a:p>
          </p:txBody>
        </p:sp>
      </p:grpSp>
      <p:grpSp>
        <p:nvGrpSpPr>
          <p:cNvPr id="47" name="Group 46">
            <a:extLst>
              <a:ext uri="{FF2B5EF4-FFF2-40B4-BE49-F238E27FC236}">
                <a16:creationId xmlns:a16="http://schemas.microsoft.com/office/drawing/2014/main" id="{5E86AD5A-F585-7C60-DD17-F625833B4777}"/>
              </a:ext>
            </a:extLst>
          </p:cNvPr>
          <p:cNvGrpSpPr/>
          <p:nvPr/>
        </p:nvGrpSpPr>
        <p:grpSpPr>
          <a:xfrm>
            <a:off x="9149952" y="4140837"/>
            <a:ext cx="2241262" cy="1675014"/>
            <a:chOff x="6297853" y="1495105"/>
            <a:chExt cx="1785937" cy="1675014"/>
          </a:xfrm>
        </p:grpSpPr>
        <p:sp>
          <p:nvSpPr>
            <p:cNvPr id="48" name="Rectangle 47">
              <a:extLst>
                <a:ext uri="{FF2B5EF4-FFF2-40B4-BE49-F238E27FC236}">
                  <a16:creationId xmlns:a16="http://schemas.microsoft.com/office/drawing/2014/main" id="{51D6C4D9-0FA9-6857-7C66-51D3E1C0BD90}"/>
                </a:ext>
              </a:extLst>
            </p:cNvPr>
            <p:cNvSpPr/>
            <p:nvPr/>
          </p:nvSpPr>
          <p:spPr>
            <a:xfrm>
              <a:off x="6297853" y="1495105"/>
              <a:ext cx="1785937" cy="16750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200">
                <a:latin typeface="Lato" panose="020F0502020204030203" pitchFamily="34" charset="0"/>
              </a:endParaRPr>
            </a:p>
          </p:txBody>
        </p:sp>
        <p:sp>
          <p:nvSpPr>
            <p:cNvPr id="49" name="TextBox 48">
              <a:extLst>
                <a:ext uri="{FF2B5EF4-FFF2-40B4-BE49-F238E27FC236}">
                  <a16:creationId xmlns:a16="http://schemas.microsoft.com/office/drawing/2014/main" id="{7C316206-A45E-DAB9-E836-1C51064E7457}"/>
                </a:ext>
              </a:extLst>
            </p:cNvPr>
            <p:cNvSpPr txBox="1"/>
            <p:nvPr/>
          </p:nvSpPr>
          <p:spPr>
            <a:xfrm>
              <a:off x="6297853" y="1495105"/>
              <a:ext cx="1785937" cy="16750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1" kern="1200" dirty="0">
                  <a:latin typeface="Lato" panose="020F0502020204030203" pitchFamily="34" charset="0"/>
                </a:rPr>
                <a:t>What do you do as a company to ensure your driver is driving safely. If you use driver facing cameras, you must have a policy to review the data and what action is taken when you see prohibited behavior</a:t>
              </a:r>
              <a:r>
                <a:rPr lang="en-US" sz="1200" kern="1200" dirty="0">
                  <a:latin typeface="Lato" panose="020F0502020204030203" pitchFamily="34" charset="0"/>
                </a:rPr>
                <a:t>.</a:t>
              </a:r>
            </a:p>
          </p:txBody>
        </p:sp>
      </p:grpSp>
    </p:spTree>
    <p:extLst>
      <p:ext uri="{BB962C8B-B14F-4D97-AF65-F5344CB8AC3E}">
        <p14:creationId xmlns:p14="http://schemas.microsoft.com/office/powerpoint/2010/main" val="1696589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A8D1CF4-E361-511E-2917-7091D2A6E61D}"/>
              </a:ext>
            </a:extLst>
          </p:cNvPr>
          <p:cNvSpPr/>
          <p:nvPr/>
        </p:nvSpPr>
        <p:spPr>
          <a:xfrm>
            <a:off x="739212" y="1563793"/>
            <a:ext cx="3848100" cy="368352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CFABF06-691A-A145-6AFD-F4046B4088A4}"/>
              </a:ext>
            </a:extLst>
          </p:cNvPr>
          <p:cNvSpPr txBox="1"/>
          <p:nvPr/>
        </p:nvSpPr>
        <p:spPr>
          <a:xfrm>
            <a:off x="1009387" y="2822769"/>
            <a:ext cx="3343584" cy="2518638"/>
          </a:xfrm>
          <a:prstGeom prst="rect">
            <a:avLst/>
          </a:prstGeom>
          <a:noFill/>
        </p:spPr>
        <p:txBody>
          <a:bodyPr wrap="square" rtlCol="0">
            <a:spAutoFit/>
          </a:bodyPr>
          <a:lstStyle/>
          <a:p>
            <a:pPr algn="ctr">
              <a:spcAft>
                <a:spcPts val="200"/>
              </a:spcAft>
            </a:pPr>
            <a:r>
              <a:rPr lang="en-US" sz="3800" b="1" dirty="0">
                <a:solidFill>
                  <a:schemeClr val="bg1"/>
                </a:solidFill>
                <a:latin typeface="Lato Black" panose="020F0A02020204030203" pitchFamily="34" charset="0"/>
                <a:cs typeface="Arial" panose="020B0604020202020204" pitchFamily="34" charset="0"/>
              </a:rPr>
              <a:t>Negligent Entrustment</a:t>
            </a:r>
          </a:p>
          <a:p>
            <a:pPr algn="ctr"/>
            <a:r>
              <a:rPr lang="en-US" sz="1400" b="1" i="1" dirty="0">
                <a:solidFill>
                  <a:schemeClr val="accent2"/>
                </a:solidFill>
                <a:latin typeface="Lato" panose="020F0502020204030203" pitchFamily="34" charset="0"/>
                <a:cs typeface="Arial" panose="020B0604020202020204" pitchFamily="34" charset="0"/>
              </a:rPr>
              <a:t>When a person allows an incompetent driver to drive his or her vehicle and that person causes harm to another</a:t>
            </a:r>
          </a:p>
          <a:p>
            <a:pPr algn="ctr"/>
            <a:endParaRPr lang="en-US" sz="3800" b="1" dirty="0">
              <a:solidFill>
                <a:schemeClr val="bg1"/>
              </a:solidFill>
              <a:latin typeface="Lato Black" panose="020F0A02020204030203" pitchFamily="34" charset="0"/>
              <a:cs typeface="Arial" panose="020B0604020202020204" pitchFamily="34" charset="0"/>
            </a:endParaRPr>
          </a:p>
        </p:txBody>
      </p:sp>
      <p:pic>
        <p:nvPicPr>
          <p:cNvPr id="9" name="Picture 4" descr="Logo, icon&#10;&#10;Description automatically generated">
            <a:extLst>
              <a:ext uri="{FF2B5EF4-FFF2-40B4-BE49-F238E27FC236}">
                <a16:creationId xmlns:a16="http://schemas.microsoft.com/office/drawing/2014/main" id="{35BD7875-0E74-6B6B-B350-07F44558A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721" y="2037633"/>
            <a:ext cx="572916" cy="61874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DD2D08B-7C13-A36A-E7E6-1975A13BC66A}"/>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latin typeface="Arial" panose="020B0604020202020204" pitchFamily="34" charset="0"/>
                <a:cs typeface="Arial" panose="020B0604020202020204" pitchFamily="34" charset="0"/>
              </a:rPr>
              <a:pPr algn="r">
                <a:lnSpc>
                  <a:spcPts val="2400"/>
                </a:lnSpc>
              </a:pPr>
              <a:t>17</a:t>
            </a:fld>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DFA74F4-44CB-664F-EACD-3C80B7A4FFED}"/>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latin typeface="Arial" panose="020B0604020202020204" pitchFamily="34" charset="0"/>
                <a:cs typeface="Arial" panose="020B0604020202020204" pitchFamily="34" charset="0"/>
              </a:rPr>
              <a:t>|  Flood and Peterson</a:t>
            </a:r>
          </a:p>
        </p:txBody>
      </p:sp>
      <p:sp>
        <p:nvSpPr>
          <p:cNvPr id="22" name="Freeform: Shape 21">
            <a:extLst>
              <a:ext uri="{FF2B5EF4-FFF2-40B4-BE49-F238E27FC236}">
                <a16:creationId xmlns:a16="http://schemas.microsoft.com/office/drawing/2014/main" id="{EB9DAC29-69E8-3F6A-474A-CEFD7EAA2362}"/>
              </a:ext>
            </a:extLst>
          </p:cNvPr>
          <p:cNvSpPr/>
          <p:nvPr/>
        </p:nvSpPr>
        <p:spPr>
          <a:xfrm>
            <a:off x="5252753" y="2133324"/>
            <a:ext cx="6376450" cy="487514"/>
          </a:xfrm>
          <a:custGeom>
            <a:avLst/>
            <a:gdLst>
              <a:gd name="connsiteX0" fmla="*/ 0 w 6376450"/>
              <a:gd name="connsiteY0" fmla="*/ 0 h 487514"/>
              <a:gd name="connsiteX1" fmla="*/ 6376450 w 6376450"/>
              <a:gd name="connsiteY1" fmla="*/ 0 h 487514"/>
              <a:gd name="connsiteX2" fmla="*/ 6376450 w 6376450"/>
              <a:gd name="connsiteY2" fmla="*/ 487514 h 487514"/>
              <a:gd name="connsiteX3" fmla="*/ 0 w 6376450"/>
              <a:gd name="connsiteY3" fmla="*/ 487514 h 487514"/>
              <a:gd name="connsiteX4" fmla="*/ 0 w 6376450"/>
              <a:gd name="connsiteY4" fmla="*/ 0 h 487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6450" h="487514">
                <a:moveTo>
                  <a:pt x="0" y="0"/>
                </a:moveTo>
                <a:lnTo>
                  <a:pt x="6376450" y="0"/>
                </a:lnTo>
                <a:lnTo>
                  <a:pt x="6376450" y="487514"/>
                </a:lnTo>
                <a:lnTo>
                  <a:pt x="0" y="487514"/>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i="1" kern="1200" dirty="0"/>
              <a:t>If you use temporary or contract drivers, what steps do you take to make sure they have a good driving record?</a:t>
            </a:r>
          </a:p>
        </p:txBody>
      </p:sp>
      <p:sp>
        <p:nvSpPr>
          <p:cNvPr id="2" name="Rectangle: Rounded Corners 1">
            <a:extLst>
              <a:ext uri="{FF2B5EF4-FFF2-40B4-BE49-F238E27FC236}">
                <a16:creationId xmlns:a16="http://schemas.microsoft.com/office/drawing/2014/main" id="{C5E7FF42-1CE8-4A1F-B264-4EA8F5BAEEA3}"/>
              </a:ext>
            </a:extLst>
          </p:cNvPr>
          <p:cNvSpPr/>
          <p:nvPr/>
        </p:nvSpPr>
        <p:spPr>
          <a:xfrm>
            <a:off x="5252753" y="1458492"/>
            <a:ext cx="6376450" cy="58289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B666BC5-3701-ADD9-CF15-8A150059BB48}"/>
              </a:ext>
            </a:extLst>
          </p:cNvPr>
          <p:cNvSpPr txBox="1"/>
          <p:nvPr/>
        </p:nvSpPr>
        <p:spPr>
          <a:xfrm>
            <a:off x="5252753" y="1456712"/>
            <a:ext cx="6376450" cy="563231"/>
          </a:xfrm>
          <a:prstGeom prst="rect">
            <a:avLst/>
          </a:prstGeom>
          <a:noFill/>
        </p:spPr>
        <p:txBody>
          <a:bodyPr wrap="square">
            <a:spAutoFit/>
          </a:bodyPr>
          <a:lstStyle/>
          <a:p>
            <a:pPr marL="0" lvl="0" indent="0" algn="ctr" defTabSz="1066800">
              <a:lnSpc>
                <a:spcPct val="90000"/>
              </a:lnSpc>
              <a:spcBef>
                <a:spcPct val="0"/>
              </a:spcBef>
              <a:spcAft>
                <a:spcPct val="35000"/>
              </a:spcAft>
              <a:buNone/>
            </a:pPr>
            <a:r>
              <a:rPr lang="en-US" sz="2000" b="1" kern="1200" dirty="0">
                <a:solidFill>
                  <a:schemeClr val="bg1"/>
                </a:solidFill>
                <a:latin typeface="Lato" panose="020F0502020204030203" pitchFamily="34" charset="0"/>
              </a:rPr>
              <a:t> </a:t>
            </a:r>
            <a:r>
              <a:rPr lang="en-US" sz="1400" b="1" kern="1200" dirty="0">
                <a:solidFill>
                  <a:schemeClr val="bg1"/>
                </a:solidFill>
                <a:latin typeface="Lato" panose="020F0502020204030203" pitchFamily="34" charset="0"/>
              </a:rPr>
              <a:t>Know what kind of driver is driving your vehicle. It is your responsibility to determine if they are a safe driver as well as their driving record.</a:t>
            </a:r>
            <a:endParaRPr lang="en-US" sz="2000" b="1" kern="1200" dirty="0">
              <a:solidFill>
                <a:schemeClr val="bg1"/>
              </a:solidFill>
              <a:latin typeface="Lato" panose="020F0502020204030203" pitchFamily="34" charset="0"/>
            </a:endParaRPr>
          </a:p>
        </p:txBody>
      </p:sp>
      <p:sp>
        <p:nvSpPr>
          <p:cNvPr id="11" name="Arrow: Right 10">
            <a:extLst>
              <a:ext uri="{FF2B5EF4-FFF2-40B4-BE49-F238E27FC236}">
                <a16:creationId xmlns:a16="http://schemas.microsoft.com/office/drawing/2014/main" id="{E136617D-5133-0CD0-5513-E582BA749EE1}"/>
              </a:ext>
            </a:extLst>
          </p:cNvPr>
          <p:cNvSpPr/>
          <p:nvPr/>
        </p:nvSpPr>
        <p:spPr>
          <a:xfrm rot="5400000">
            <a:off x="8323093" y="2771978"/>
            <a:ext cx="216340" cy="187581"/>
          </a:xfrm>
          <a:prstGeom prst="rightArrow">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3C907FF9-684F-D7FB-9B48-FD4D7D7F6806}"/>
              </a:ext>
            </a:extLst>
          </p:cNvPr>
          <p:cNvGrpSpPr/>
          <p:nvPr/>
        </p:nvGrpSpPr>
        <p:grpSpPr>
          <a:xfrm>
            <a:off x="5252753" y="3089604"/>
            <a:ext cx="6376450" cy="487514"/>
            <a:chOff x="5252753" y="2764862"/>
            <a:chExt cx="6376450" cy="487514"/>
          </a:xfrm>
        </p:grpSpPr>
        <p:sp>
          <p:nvSpPr>
            <p:cNvPr id="14" name="Rectangle: Rounded Corners 13">
              <a:extLst>
                <a:ext uri="{FF2B5EF4-FFF2-40B4-BE49-F238E27FC236}">
                  <a16:creationId xmlns:a16="http://schemas.microsoft.com/office/drawing/2014/main" id="{7B1C9883-557E-2D8A-1375-B2EB07AA1FA9}"/>
                </a:ext>
              </a:extLst>
            </p:cNvPr>
            <p:cNvSpPr/>
            <p:nvPr/>
          </p:nvSpPr>
          <p:spPr>
            <a:xfrm>
              <a:off x="5252753" y="2764862"/>
              <a:ext cx="6376450" cy="48751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568872CB-F340-795F-790D-FC17211BA28F}"/>
                </a:ext>
              </a:extLst>
            </p:cNvPr>
            <p:cNvSpPr txBox="1"/>
            <p:nvPr/>
          </p:nvSpPr>
          <p:spPr>
            <a:xfrm>
              <a:off x="5252753" y="2835227"/>
              <a:ext cx="6376450" cy="341632"/>
            </a:xfrm>
            <a:prstGeom prst="rect">
              <a:avLst/>
            </a:prstGeom>
            <a:noFill/>
          </p:spPr>
          <p:txBody>
            <a:bodyPr wrap="square">
              <a:spAutoFit/>
            </a:bodyPr>
            <a:lstStyle/>
            <a:p>
              <a:pPr marL="0" lvl="0" indent="0" algn="ctr" defTabSz="1066800">
                <a:lnSpc>
                  <a:spcPct val="90000"/>
                </a:lnSpc>
                <a:spcBef>
                  <a:spcPct val="0"/>
                </a:spcBef>
                <a:spcAft>
                  <a:spcPct val="35000"/>
                </a:spcAft>
                <a:buNone/>
              </a:pPr>
              <a:r>
                <a:rPr lang="en-US" b="1" kern="1200" dirty="0">
                  <a:solidFill>
                    <a:schemeClr val="bg1"/>
                  </a:solidFill>
                  <a:latin typeface="Lato" panose="020F0502020204030203" pitchFamily="34" charset="0"/>
                </a:rPr>
                <a:t>Run MVRs</a:t>
              </a:r>
            </a:p>
          </p:txBody>
        </p:sp>
      </p:grpSp>
      <p:sp>
        <p:nvSpPr>
          <p:cNvPr id="3" name="Arrow: Right 2">
            <a:extLst>
              <a:ext uri="{FF2B5EF4-FFF2-40B4-BE49-F238E27FC236}">
                <a16:creationId xmlns:a16="http://schemas.microsoft.com/office/drawing/2014/main" id="{B921CA80-B650-48EE-DF12-D33F627E1BE9}"/>
              </a:ext>
            </a:extLst>
          </p:cNvPr>
          <p:cNvSpPr/>
          <p:nvPr/>
        </p:nvSpPr>
        <p:spPr>
          <a:xfrm rot="5400000">
            <a:off x="8323093" y="3746845"/>
            <a:ext cx="216340" cy="187581"/>
          </a:xfrm>
          <a:prstGeom prst="rightArrow">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95DD070C-A186-2FD6-8357-9A1A44DDCF09}"/>
              </a:ext>
            </a:extLst>
          </p:cNvPr>
          <p:cNvGrpSpPr/>
          <p:nvPr/>
        </p:nvGrpSpPr>
        <p:grpSpPr>
          <a:xfrm>
            <a:off x="5252753" y="4073017"/>
            <a:ext cx="6376450" cy="487514"/>
            <a:chOff x="5252753" y="3748275"/>
            <a:chExt cx="6376450" cy="487514"/>
          </a:xfrm>
        </p:grpSpPr>
        <p:sp>
          <p:nvSpPr>
            <p:cNvPr id="4" name="Rectangle: Rounded Corners 3">
              <a:extLst>
                <a:ext uri="{FF2B5EF4-FFF2-40B4-BE49-F238E27FC236}">
                  <a16:creationId xmlns:a16="http://schemas.microsoft.com/office/drawing/2014/main" id="{69D42EFD-2EDE-3804-3B72-4E4A55D995D7}"/>
                </a:ext>
              </a:extLst>
            </p:cNvPr>
            <p:cNvSpPr/>
            <p:nvPr/>
          </p:nvSpPr>
          <p:spPr>
            <a:xfrm>
              <a:off x="5252753" y="3748275"/>
              <a:ext cx="6376450" cy="48751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4F2FEBB-CB97-7AAD-51A8-E54B80127104}"/>
                </a:ext>
              </a:extLst>
            </p:cNvPr>
            <p:cNvSpPr txBox="1"/>
            <p:nvPr/>
          </p:nvSpPr>
          <p:spPr>
            <a:xfrm>
              <a:off x="5252753" y="3844278"/>
              <a:ext cx="6376450" cy="286232"/>
            </a:xfrm>
            <a:prstGeom prst="rect">
              <a:avLst/>
            </a:prstGeom>
            <a:noFill/>
          </p:spPr>
          <p:txBody>
            <a:bodyPr wrap="square">
              <a:spAutoFit/>
            </a:bodyPr>
            <a:lstStyle/>
            <a:p>
              <a:pPr marL="0" lvl="0" indent="0" algn="ctr" defTabSz="1066800">
                <a:lnSpc>
                  <a:spcPct val="90000"/>
                </a:lnSpc>
                <a:spcBef>
                  <a:spcPct val="0"/>
                </a:spcBef>
                <a:spcAft>
                  <a:spcPct val="35000"/>
                </a:spcAft>
                <a:buNone/>
              </a:pPr>
              <a:r>
                <a:rPr lang="en-US" sz="1400" b="1" kern="1200" dirty="0">
                  <a:solidFill>
                    <a:schemeClr val="bg1"/>
                  </a:solidFill>
                  <a:latin typeface="Lato" panose="020F0502020204030203" pitchFamily="34" charset="0"/>
                </a:rPr>
                <a:t>Attempt to have them sign attesting to their qualifications and safety record</a:t>
              </a:r>
              <a:endParaRPr lang="en-US" b="1" kern="1200" dirty="0">
                <a:solidFill>
                  <a:schemeClr val="bg1"/>
                </a:solidFill>
                <a:latin typeface="Lato" panose="020F0502020204030203" pitchFamily="34" charset="0"/>
              </a:endParaRPr>
            </a:p>
          </p:txBody>
        </p:sp>
      </p:grpSp>
      <p:sp>
        <p:nvSpPr>
          <p:cNvPr id="17" name="Arrow: Right 16">
            <a:extLst>
              <a:ext uri="{FF2B5EF4-FFF2-40B4-BE49-F238E27FC236}">
                <a16:creationId xmlns:a16="http://schemas.microsoft.com/office/drawing/2014/main" id="{454080D7-48BF-A858-A7C7-B9CB953C5FF7}"/>
              </a:ext>
            </a:extLst>
          </p:cNvPr>
          <p:cNvSpPr/>
          <p:nvPr/>
        </p:nvSpPr>
        <p:spPr>
          <a:xfrm rot="5400000">
            <a:off x="8323093" y="4786986"/>
            <a:ext cx="216340" cy="187581"/>
          </a:xfrm>
          <a:prstGeom prst="rightArrow">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4077E0C5-C631-7E7B-B47F-72D761AC671C}"/>
              </a:ext>
            </a:extLst>
          </p:cNvPr>
          <p:cNvGrpSpPr/>
          <p:nvPr/>
        </p:nvGrpSpPr>
        <p:grpSpPr>
          <a:xfrm>
            <a:off x="5252753" y="5113158"/>
            <a:ext cx="6376450" cy="487514"/>
            <a:chOff x="5252753" y="4788416"/>
            <a:chExt cx="6376450" cy="487514"/>
          </a:xfrm>
        </p:grpSpPr>
        <p:sp>
          <p:nvSpPr>
            <p:cNvPr id="18" name="Rectangle: Rounded Corners 17">
              <a:extLst>
                <a:ext uri="{FF2B5EF4-FFF2-40B4-BE49-F238E27FC236}">
                  <a16:creationId xmlns:a16="http://schemas.microsoft.com/office/drawing/2014/main" id="{DC79AF6D-BEFB-1860-D92F-BD0F80D817E3}"/>
                </a:ext>
              </a:extLst>
            </p:cNvPr>
            <p:cNvSpPr/>
            <p:nvPr/>
          </p:nvSpPr>
          <p:spPr>
            <a:xfrm>
              <a:off x="5252753" y="4788416"/>
              <a:ext cx="6376450" cy="48751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DB28453-93A5-C573-CBF1-0BE7A65D5BAE}"/>
                </a:ext>
              </a:extLst>
            </p:cNvPr>
            <p:cNvSpPr txBox="1"/>
            <p:nvPr/>
          </p:nvSpPr>
          <p:spPr>
            <a:xfrm>
              <a:off x="5252753" y="4875873"/>
              <a:ext cx="6376450" cy="313932"/>
            </a:xfrm>
            <a:prstGeom prst="rect">
              <a:avLst/>
            </a:prstGeom>
            <a:noFill/>
          </p:spPr>
          <p:txBody>
            <a:bodyPr wrap="square">
              <a:spAutoFit/>
            </a:bodyPr>
            <a:lstStyle/>
            <a:p>
              <a:pPr marL="0" lvl="0" indent="0" algn="ctr" defTabSz="1066800">
                <a:lnSpc>
                  <a:spcPct val="90000"/>
                </a:lnSpc>
                <a:spcBef>
                  <a:spcPct val="0"/>
                </a:spcBef>
                <a:spcAft>
                  <a:spcPct val="35000"/>
                </a:spcAft>
                <a:buNone/>
              </a:pPr>
              <a:r>
                <a:rPr lang="en-US" sz="1600" b="1" kern="1200" dirty="0">
                  <a:solidFill>
                    <a:schemeClr val="bg1"/>
                  </a:solidFill>
                  <a:latin typeface="Lato" panose="020F0502020204030203" pitchFamily="34" charset="0"/>
                </a:rPr>
                <a:t>Run background checks</a:t>
              </a:r>
              <a:endParaRPr lang="en-US" sz="2000" b="1" kern="1200" dirty="0">
                <a:solidFill>
                  <a:schemeClr val="bg1"/>
                </a:solidFill>
                <a:latin typeface="Lato" panose="020F0502020204030203" pitchFamily="34" charset="0"/>
              </a:endParaRPr>
            </a:p>
          </p:txBody>
        </p:sp>
      </p:grpSp>
      <p:grpSp>
        <p:nvGrpSpPr>
          <p:cNvPr id="31" name="Group 30">
            <a:extLst>
              <a:ext uri="{FF2B5EF4-FFF2-40B4-BE49-F238E27FC236}">
                <a16:creationId xmlns:a16="http://schemas.microsoft.com/office/drawing/2014/main" id="{79679E57-31D2-AD01-975B-BC5B884CAD60}"/>
              </a:ext>
            </a:extLst>
          </p:cNvPr>
          <p:cNvGrpSpPr/>
          <p:nvPr/>
        </p:nvGrpSpPr>
        <p:grpSpPr>
          <a:xfrm>
            <a:off x="383421" y="407084"/>
            <a:ext cx="11179108" cy="369332"/>
            <a:chOff x="383421" y="407084"/>
            <a:chExt cx="11179108" cy="369332"/>
          </a:xfrm>
        </p:grpSpPr>
        <p:sp>
          <p:nvSpPr>
            <p:cNvPr id="32" name="TextBox 31">
              <a:extLst>
                <a:ext uri="{FF2B5EF4-FFF2-40B4-BE49-F238E27FC236}">
                  <a16:creationId xmlns:a16="http://schemas.microsoft.com/office/drawing/2014/main" id="{A44C2F9B-3B95-8082-D839-28747EFA867B}"/>
                </a:ext>
              </a:extLst>
            </p:cNvPr>
            <p:cNvSpPr txBox="1"/>
            <p:nvPr/>
          </p:nvSpPr>
          <p:spPr>
            <a:xfrm>
              <a:off x="7400925" y="407084"/>
              <a:ext cx="4161604" cy="369332"/>
            </a:xfrm>
            <a:prstGeom prst="rect">
              <a:avLst/>
            </a:prstGeom>
            <a:noFill/>
          </p:spPr>
          <p:txBody>
            <a:bodyPr wrap="square" rtlCol="0">
              <a:spAutoFit/>
            </a:bodyPr>
            <a:lstStyle/>
            <a:p>
              <a:pPr algn="r"/>
              <a:r>
                <a:rPr lang="en-US" b="1" dirty="0">
                  <a:solidFill>
                    <a:srgbClr val="B86125"/>
                  </a:solidFill>
                  <a:latin typeface="Lato" panose="020F0502020204030203" pitchFamily="34" charset="0"/>
                  <a:cs typeface="Arial" panose="020B0604020202020204" pitchFamily="34" charset="0"/>
                </a:rPr>
                <a:t>The Keys To Defending Auto Claims</a:t>
              </a:r>
            </a:p>
          </p:txBody>
        </p:sp>
        <p:cxnSp>
          <p:nvCxnSpPr>
            <p:cNvPr id="33" name="Straight Connector 32">
              <a:extLst>
                <a:ext uri="{FF2B5EF4-FFF2-40B4-BE49-F238E27FC236}">
                  <a16:creationId xmlns:a16="http://schemas.microsoft.com/office/drawing/2014/main" id="{FD49AB5C-4216-C1A5-FBD0-C14AB40AD8DD}"/>
                </a:ext>
              </a:extLst>
            </p:cNvPr>
            <p:cNvCxnSpPr>
              <a:cxnSpLocks/>
            </p:cNvCxnSpPr>
            <p:nvPr/>
          </p:nvCxnSpPr>
          <p:spPr>
            <a:xfrm flipH="1">
              <a:off x="383421" y="615820"/>
              <a:ext cx="7247973" cy="0"/>
            </a:xfrm>
            <a:prstGeom prst="line">
              <a:avLst/>
            </a:prstGeom>
            <a:ln>
              <a:solidFill>
                <a:srgbClr val="B8612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97021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B17AD-A65B-E5F1-936E-64A75877705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71481D9-B8B9-6901-C957-1DBE2FEE59D6}"/>
              </a:ext>
            </a:extLst>
          </p:cNvPr>
          <p:cNvSpPr/>
          <p:nvPr/>
        </p:nvSpPr>
        <p:spPr>
          <a:xfrm>
            <a:off x="0" y="6227138"/>
            <a:ext cx="12191999" cy="630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0D9ECE7-B33B-9F68-1EBB-932EACB0EB98}"/>
              </a:ext>
            </a:extLst>
          </p:cNvPr>
          <p:cNvSpPr/>
          <p:nvPr/>
        </p:nvSpPr>
        <p:spPr>
          <a:xfrm rot="16200000">
            <a:off x="10605864" y="5794648"/>
            <a:ext cx="1049682" cy="1077022"/>
          </a:xfrm>
          <a:custGeom>
            <a:avLst/>
            <a:gdLst>
              <a:gd name="connsiteX0" fmla="*/ 1645078 w 1734161"/>
              <a:gd name="connsiteY0" fmla="*/ 1596370 h 1596370"/>
              <a:gd name="connsiteX1" fmla="*/ 0 w 1734161"/>
              <a:gd name="connsiteY1" fmla="*/ 1596370 h 1596370"/>
              <a:gd name="connsiteX2" fmla="*/ 0 w 1734161"/>
              <a:gd name="connsiteY2" fmla="*/ 0 h 1596370"/>
              <a:gd name="connsiteX3" fmla="*/ 1645078 w 1734161"/>
              <a:gd name="connsiteY3" fmla="*/ 0 h 1596370"/>
              <a:gd name="connsiteX4" fmla="*/ 1734161 w 1734161"/>
              <a:gd name="connsiteY4" fmla="*/ 87737 h 1596370"/>
              <a:gd name="connsiteX5" fmla="*/ 1734161 w 1734161"/>
              <a:gd name="connsiteY5" fmla="*/ 1508633 h 1596370"/>
              <a:gd name="connsiteX6" fmla="*/ 1645078 w 1734161"/>
              <a:gd name="connsiteY6" fmla="*/ 1596370 h 159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4161" h="1596370">
                <a:moveTo>
                  <a:pt x="1645078" y="1596370"/>
                </a:moveTo>
                <a:lnTo>
                  <a:pt x="0" y="1596370"/>
                </a:lnTo>
                <a:lnTo>
                  <a:pt x="0" y="0"/>
                </a:lnTo>
                <a:lnTo>
                  <a:pt x="1645078" y="0"/>
                </a:lnTo>
                <a:cubicBezTo>
                  <a:pt x="1694277" y="0"/>
                  <a:pt x="1734161" y="39281"/>
                  <a:pt x="1734161" y="87737"/>
                </a:cubicBezTo>
                <a:lnTo>
                  <a:pt x="1734161" y="1508633"/>
                </a:lnTo>
                <a:cubicBezTo>
                  <a:pt x="1734161" y="1557089"/>
                  <a:pt x="1694277" y="1596370"/>
                  <a:pt x="1645078" y="159637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Logo, icon&#10;&#10;Description automatically generated">
            <a:extLst>
              <a:ext uri="{FF2B5EF4-FFF2-40B4-BE49-F238E27FC236}">
                <a16:creationId xmlns:a16="http://schemas.microsoft.com/office/drawing/2014/main" id="{E0754F7A-2A30-45EE-7C29-FD205C0BB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1026" y="6013740"/>
            <a:ext cx="584131" cy="630861"/>
          </a:xfrm>
          <a:prstGeom prst="rect">
            <a:avLst/>
          </a:prstGeom>
        </p:spPr>
      </p:pic>
      <p:sp>
        <p:nvSpPr>
          <p:cNvPr id="12" name="TextBox 11">
            <a:extLst>
              <a:ext uri="{FF2B5EF4-FFF2-40B4-BE49-F238E27FC236}">
                <a16:creationId xmlns:a16="http://schemas.microsoft.com/office/drawing/2014/main" id="{99F5DF5B-AAC7-6900-0423-6EFA20381318}"/>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18</a:t>
            </a:fld>
            <a:endParaRPr lang="en-US" sz="16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17B0D5F-C87C-0782-2764-DA54DFC611ED}"/>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sp>
        <p:nvSpPr>
          <p:cNvPr id="4" name="TextBox 3">
            <a:extLst>
              <a:ext uri="{FF2B5EF4-FFF2-40B4-BE49-F238E27FC236}">
                <a16:creationId xmlns:a16="http://schemas.microsoft.com/office/drawing/2014/main" id="{4238F0C3-5083-7795-EFFD-FE7C714235BD}"/>
              </a:ext>
            </a:extLst>
          </p:cNvPr>
          <p:cNvSpPr txBox="1"/>
          <p:nvPr/>
        </p:nvSpPr>
        <p:spPr>
          <a:xfrm>
            <a:off x="312706" y="320058"/>
            <a:ext cx="9144830" cy="523220"/>
          </a:xfrm>
          <a:prstGeom prst="rect">
            <a:avLst/>
          </a:prstGeom>
          <a:noFill/>
        </p:spPr>
        <p:txBody>
          <a:bodyPr wrap="square" rtlCol="0">
            <a:spAutoFit/>
          </a:bodyPr>
          <a:lstStyle/>
          <a:p>
            <a:r>
              <a:rPr lang="en-US" sz="2800" b="1" dirty="0">
                <a:latin typeface="Lato Black" panose="020F0A02020204030203" pitchFamily="34" charset="0"/>
                <a:cs typeface="Arial" panose="020B0604020202020204" pitchFamily="34" charset="0"/>
              </a:rPr>
              <a:t>FACTORS AFFECTING VERDICTS - TRUCKING</a:t>
            </a:r>
          </a:p>
        </p:txBody>
      </p:sp>
      <p:sp>
        <p:nvSpPr>
          <p:cNvPr id="7" name="Rectangle: Rounded Corners 6">
            <a:extLst>
              <a:ext uri="{FF2B5EF4-FFF2-40B4-BE49-F238E27FC236}">
                <a16:creationId xmlns:a16="http://schemas.microsoft.com/office/drawing/2014/main" id="{FF16E4A2-8925-836F-FD8B-DB013E817E4F}"/>
              </a:ext>
            </a:extLst>
          </p:cNvPr>
          <p:cNvSpPr/>
          <p:nvPr/>
        </p:nvSpPr>
        <p:spPr>
          <a:xfrm>
            <a:off x="706737" y="1226189"/>
            <a:ext cx="10778526" cy="387227"/>
          </a:xfrm>
          <a:prstGeom prst="roundRect">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5"/>
                </a:solidFill>
                <a:latin typeface="Lato" panose="020F0502020204030203" pitchFamily="34" charset="0"/>
              </a:rPr>
              <a:t>     Spinal cord injuries: double the award to $3.5M</a:t>
            </a:r>
          </a:p>
        </p:txBody>
      </p:sp>
      <p:sp>
        <p:nvSpPr>
          <p:cNvPr id="45" name="Rectangle: Rounded Corners 44">
            <a:extLst>
              <a:ext uri="{FF2B5EF4-FFF2-40B4-BE49-F238E27FC236}">
                <a16:creationId xmlns:a16="http://schemas.microsoft.com/office/drawing/2014/main" id="{A875921A-847A-7CC6-F74C-EDA6E693A52E}"/>
              </a:ext>
            </a:extLst>
          </p:cNvPr>
          <p:cNvSpPr/>
          <p:nvPr/>
        </p:nvSpPr>
        <p:spPr>
          <a:xfrm>
            <a:off x="706737" y="1758824"/>
            <a:ext cx="10778526" cy="387227"/>
          </a:xfrm>
          <a:prstGeom prst="roundRect">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5"/>
                </a:solidFill>
                <a:latin typeface="Lato" panose="020F0502020204030203" pitchFamily="34" charset="0"/>
              </a:rPr>
              <a:t>     Rear-end in working zones: average of $7M</a:t>
            </a:r>
          </a:p>
        </p:txBody>
      </p:sp>
      <p:sp>
        <p:nvSpPr>
          <p:cNvPr id="46" name="Rectangle: Rounded Corners 45">
            <a:extLst>
              <a:ext uri="{FF2B5EF4-FFF2-40B4-BE49-F238E27FC236}">
                <a16:creationId xmlns:a16="http://schemas.microsoft.com/office/drawing/2014/main" id="{3FC001A7-ED32-1C1D-6E35-5442302539CB}"/>
              </a:ext>
            </a:extLst>
          </p:cNvPr>
          <p:cNvSpPr/>
          <p:nvPr/>
        </p:nvSpPr>
        <p:spPr>
          <a:xfrm>
            <a:off x="706736" y="2317095"/>
            <a:ext cx="10778526" cy="387227"/>
          </a:xfrm>
          <a:prstGeom prst="roundRect">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5"/>
                </a:solidFill>
                <a:latin typeface="Lato" panose="020F0502020204030203" pitchFamily="34" charset="0"/>
              </a:rPr>
              <a:t>     Logbook violation: 100% verdict for plaintiff</a:t>
            </a:r>
          </a:p>
        </p:txBody>
      </p:sp>
      <p:sp>
        <p:nvSpPr>
          <p:cNvPr id="47" name="Rectangle: Rounded Corners 46">
            <a:extLst>
              <a:ext uri="{FF2B5EF4-FFF2-40B4-BE49-F238E27FC236}">
                <a16:creationId xmlns:a16="http://schemas.microsoft.com/office/drawing/2014/main" id="{9FF06D41-F6CA-CA33-8DDE-07209D3165EE}"/>
              </a:ext>
            </a:extLst>
          </p:cNvPr>
          <p:cNvSpPr/>
          <p:nvPr/>
        </p:nvSpPr>
        <p:spPr>
          <a:xfrm>
            <a:off x="706736" y="2879643"/>
            <a:ext cx="10778526" cy="387227"/>
          </a:xfrm>
          <a:prstGeom prst="roundRect">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5"/>
                </a:solidFill>
                <a:latin typeface="Lato" panose="020F0502020204030203" pitchFamily="34" charset="0"/>
              </a:rPr>
              <a:t>     Poor driving history: 100% verdict for plaintiff</a:t>
            </a:r>
          </a:p>
        </p:txBody>
      </p:sp>
      <p:sp>
        <p:nvSpPr>
          <p:cNvPr id="48" name="Rectangle: Rounded Corners 47">
            <a:extLst>
              <a:ext uri="{FF2B5EF4-FFF2-40B4-BE49-F238E27FC236}">
                <a16:creationId xmlns:a16="http://schemas.microsoft.com/office/drawing/2014/main" id="{6517DEC3-C985-1C75-FA95-727F3770D7E8}"/>
              </a:ext>
            </a:extLst>
          </p:cNvPr>
          <p:cNvSpPr/>
          <p:nvPr/>
        </p:nvSpPr>
        <p:spPr>
          <a:xfrm>
            <a:off x="706736" y="3443933"/>
            <a:ext cx="10778526" cy="387227"/>
          </a:xfrm>
          <a:prstGeom prst="roundRect">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5"/>
                </a:solidFill>
                <a:latin typeface="Lato" panose="020F0502020204030203" pitchFamily="34" charset="0"/>
              </a:rPr>
              <a:t>     Fleeing the scene: 100% verdict for the plaintiff</a:t>
            </a:r>
          </a:p>
        </p:txBody>
      </p:sp>
      <p:sp>
        <p:nvSpPr>
          <p:cNvPr id="49" name="Rectangle: Rounded Corners 48">
            <a:extLst>
              <a:ext uri="{FF2B5EF4-FFF2-40B4-BE49-F238E27FC236}">
                <a16:creationId xmlns:a16="http://schemas.microsoft.com/office/drawing/2014/main" id="{0092E7BB-34FD-B417-1503-401B4A90A818}"/>
              </a:ext>
            </a:extLst>
          </p:cNvPr>
          <p:cNvSpPr/>
          <p:nvPr/>
        </p:nvSpPr>
        <p:spPr>
          <a:xfrm>
            <a:off x="706736" y="4019882"/>
            <a:ext cx="10778526" cy="387227"/>
          </a:xfrm>
          <a:prstGeom prst="roundRect">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5"/>
                </a:solidFill>
                <a:latin typeface="Lato" panose="020F0502020204030203" pitchFamily="34" charset="0"/>
              </a:rPr>
              <a:t>     Distracted driving: 90% increase win rate for plaintiff</a:t>
            </a:r>
          </a:p>
        </p:txBody>
      </p:sp>
      <p:sp>
        <p:nvSpPr>
          <p:cNvPr id="50" name="Rectangle: Rounded Corners 49">
            <a:extLst>
              <a:ext uri="{FF2B5EF4-FFF2-40B4-BE49-F238E27FC236}">
                <a16:creationId xmlns:a16="http://schemas.microsoft.com/office/drawing/2014/main" id="{9DC6FAF3-2995-6AAA-BB05-BF49135ED870}"/>
              </a:ext>
            </a:extLst>
          </p:cNvPr>
          <p:cNvSpPr/>
          <p:nvPr/>
        </p:nvSpPr>
        <p:spPr>
          <a:xfrm>
            <a:off x="710928" y="4592424"/>
            <a:ext cx="10778526" cy="387227"/>
          </a:xfrm>
          <a:prstGeom prst="roundRect">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5"/>
                </a:solidFill>
                <a:latin typeface="Lato" panose="020F0502020204030203" pitchFamily="34" charset="0"/>
              </a:rPr>
              <a:t>     Fatigue: 90% increase win rate for plaintiff</a:t>
            </a:r>
          </a:p>
        </p:txBody>
      </p:sp>
      <p:sp>
        <p:nvSpPr>
          <p:cNvPr id="51" name="Rectangle: Rounded Corners 50">
            <a:extLst>
              <a:ext uri="{FF2B5EF4-FFF2-40B4-BE49-F238E27FC236}">
                <a16:creationId xmlns:a16="http://schemas.microsoft.com/office/drawing/2014/main" id="{32BA8DE7-05BA-C754-A090-9CC4B5B79F35}"/>
              </a:ext>
            </a:extLst>
          </p:cNvPr>
          <p:cNvSpPr/>
          <p:nvPr/>
        </p:nvSpPr>
        <p:spPr>
          <a:xfrm>
            <a:off x="706736" y="5156416"/>
            <a:ext cx="10778526" cy="387227"/>
          </a:xfrm>
          <a:prstGeom prst="roundRect">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5"/>
                </a:solidFill>
                <a:latin typeface="Lato" panose="020F0502020204030203" pitchFamily="34" charset="0"/>
              </a:rPr>
              <a:t>     Expert defense: verdict mean drops down from $3.1 M to $2.7M</a:t>
            </a:r>
          </a:p>
        </p:txBody>
      </p:sp>
      <p:sp>
        <p:nvSpPr>
          <p:cNvPr id="54" name="TextBox 53">
            <a:extLst>
              <a:ext uri="{FF2B5EF4-FFF2-40B4-BE49-F238E27FC236}">
                <a16:creationId xmlns:a16="http://schemas.microsoft.com/office/drawing/2014/main" id="{854B804C-C7E3-0570-21C6-4F888B935BB7}"/>
              </a:ext>
            </a:extLst>
          </p:cNvPr>
          <p:cNvSpPr txBox="1"/>
          <p:nvPr/>
        </p:nvSpPr>
        <p:spPr>
          <a:xfrm>
            <a:off x="449441" y="5781284"/>
            <a:ext cx="10243061" cy="307777"/>
          </a:xfrm>
          <a:prstGeom prst="rect">
            <a:avLst/>
          </a:prstGeom>
          <a:noFill/>
        </p:spPr>
        <p:txBody>
          <a:bodyPr wrap="square">
            <a:spAutoFit/>
          </a:bodyPr>
          <a:lstStyle/>
          <a:p>
            <a:r>
              <a:rPr lang="fr-FR" sz="1400" b="0" i="0" u="none" strike="noStrike" baseline="0" dirty="0">
                <a:solidFill>
                  <a:schemeClr val="accent5"/>
                </a:solidFill>
              </a:rPr>
              <a:t>Source: </a:t>
            </a:r>
            <a:r>
              <a:rPr lang="fr-FR" sz="1400" b="0" i="0" u="sng" strike="noStrike" baseline="0" dirty="0">
                <a:solidFill>
                  <a:schemeClr val="accent1"/>
                </a:solidFill>
              </a:rPr>
              <a:t>https://www.ccjdigital.com/business/article/14939735/large-jury-verdicts-against-trucking-fleets-are-increasing</a:t>
            </a:r>
            <a:endParaRPr lang="en-US" sz="1400" u="sng" dirty="0">
              <a:solidFill>
                <a:schemeClr val="accent1"/>
              </a:solidFill>
            </a:endParaRPr>
          </a:p>
        </p:txBody>
      </p:sp>
      <p:sp>
        <p:nvSpPr>
          <p:cNvPr id="2" name="Rectangle 1">
            <a:extLst>
              <a:ext uri="{FF2B5EF4-FFF2-40B4-BE49-F238E27FC236}">
                <a16:creationId xmlns:a16="http://schemas.microsoft.com/office/drawing/2014/main" id="{4E326398-03F2-8356-2B95-6FB48919DAB1}"/>
              </a:ext>
            </a:extLst>
          </p:cNvPr>
          <p:cNvSpPr/>
          <p:nvPr/>
        </p:nvSpPr>
        <p:spPr>
          <a:xfrm flipV="1">
            <a:off x="426543" y="893176"/>
            <a:ext cx="172616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041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3C51A-1B6D-FD1E-E0C6-97D1A40493AA}"/>
            </a:ext>
          </a:extLst>
        </p:cNvPr>
        <p:cNvGrpSpPr/>
        <p:nvPr/>
      </p:nvGrpSpPr>
      <p:grpSpPr>
        <a:xfrm>
          <a:off x="0" y="0"/>
          <a:ext cx="0" cy="0"/>
          <a:chOff x="0" y="0"/>
          <a:chExt cx="0" cy="0"/>
        </a:xfrm>
      </p:grpSpPr>
      <p:pic>
        <p:nvPicPr>
          <p:cNvPr id="2" name="Picture 1" descr="A person writing on a clipboard&#10;&#10;Description automatically generated">
            <a:extLst>
              <a:ext uri="{FF2B5EF4-FFF2-40B4-BE49-F238E27FC236}">
                <a16:creationId xmlns:a16="http://schemas.microsoft.com/office/drawing/2014/main" id="{A31E350F-8FAD-2025-3F57-68459E2617D4}"/>
              </a:ext>
            </a:extLst>
          </p:cNvPr>
          <p:cNvPicPr>
            <a:picLocks noChangeAspect="1"/>
          </p:cNvPicPr>
          <p:nvPr/>
        </p:nvPicPr>
        <p:blipFill>
          <a:blip r:embed="rId2"/>
          <a:srcRect/>
          <a:stretch/>
        </p:blipFill>
        <p:spPr>
          <a:xfrm>
            <a:off x="0" y="-4106"/>
            <a:ext cx="12191998" cy="6862106"/>
          </a:xfrm>
          <a:prstGeom prst="rect">
            <a:avLst/>
          </a:prstGeom>
        </p:spPr>
      </p:pic>
      <p:sp>
        <p:nvSpPr>
          <p:cNvPr id="3" name="Rectangle 2">
            <a:extLst>
              <a:ext uri="{FF2B5EF4-FFF2-40B4-BE49-F238E27FC236}">
                <a16:creationId xmlns:a16="http://schemas.microsoft.com/office/drawing/2014/main" id="{0E4863AF-CE18-2F98-039C-EFD854C12C1A}"/>
              </a:ext>
            </a:extLst>
          </p:cNvPr>
          <p:cNvSpPr/>
          <p:nvPr/>
        </p:nvSpPr>
        <p:spPr>
          <a:xfrm>
            <a:off x="1757363" y="675563"/>
            <a:ext cx="8677275" cy="5506874"/>
          </a:xfrm>
          <a:prstGeom prst="rect">
            <a:avLst/>
          </a:prstGeom>
          <a:solidFill>
            <a:srgbClr val="0C2241">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4AECB0A-2645-B102-EFC8-AB819C11ADBB}"/>
              </a:ext>
            </a:extLst>
          </p:cNvPr>
          <p:cNvSpPr txBox="1"/>
          <p:nvPr/>
        </p:nvSpPr>
        <p:spPr>
          <a:xfrm>
            <a:off x="2746049" y="2594363"/>
            <a:ext cx="6699902" cy="2585323"/>
          </a:xfrm>
          <a:prstGeom prst="rect">
            <a:avLst/>
          </a:prstGeom>
          <a:noFill/>
        </p:spPr>
        <p:txBody>
          <a:bodyPr wrap="square" rtlCol="0">
            <a:spAutoFit/>
          </a:bodyPr>
          <a:lstStyle/>
          <a:p>
            <a:pPr algn="ctr"/>
            <a:r>
              <a:rPr lang="en-US" sz="5400" b="1" dirty="0">
                <a:solidFill>
                  <a:schemeClr val="bg1"/>
                </a:solidFill>
                <a:latin typeface="Lato Black" panose="020F0A02020204030203" pitchFamily="34" charset="0"/>
              </a:rPr>
              <a:t>Telematics:</a:t>
            </a:r>
          </a:p>
          <a:p>
            <a:pPr algn="ctr"/>
            <a:r>
              <a:rPr lang="en-US" sz="5400" b="1" dirty="0">
                <a:solidFill>
                  <a:schemeClr val="bg1"/>
                </a:solidFill>
                <a:latin typeface="Lato Black" panose="020F0A02020204030203" pitchFamily="34" charset="0"/>
              </a:rPr>
              <a:t>Should You Use Them</a:t>
            </a:r>
          </a:p>
        </p:txBody>
      </p:sp>
      <p:pic>
        <p:nvPicPr>
          <p:cNvPr id="5" name="Picture 4" descr="Logo, icon&#10;&#10;Description automatically generated">
            <a:extLst>
              <a:ext uri="{FF2B5EF4-FFF2-40B4-BE49-F238E27FC236}">
                <a16:creationId xmlns:a16="http://schemas.microsoft.com/office/drawing/2014/main" id="{E3EE0F53-1F58-2C43-1585-5F97FA881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744" y="1626391"/>
            <a:ext cx="686512" cy="74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493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8C2563A-5049-4368-E04B-31A1B5A8FF62}"/>
              </a:ext>
            </a:extLst>
          </p:cNvPr>
          <p:cNvGrpSpPr/>
          <p:nvPr/>
        </p:nvGrpSpPr>
        <p:grpSpPr>
          <a:xfrm>
            <a:off x="5936440" y="959908"/>
            <a:ext cx="5879800" cy="4938179"/>
            <a:chOff x="1455384" y="934271"/>
            <a:chExt cx="5879800" cy="4938179"/>
          </a:xfrm>
        </p:grpSpPr>
        <p:sp>
          <p:nvSpPr>
            <p:cNvPr id="15" name="Freeform: Shape 14">
              <a:extLst>
                <a:ext uri="{FF2B5EF4-FFF2-40B4-BE49-F238E27FC236}">
                  <a16:creationId xmlns:a16="http://schemas.microsoft.com/office/drawing/2014/main" id="{441CEC80-268F-4C58-B696-B387D822FEE7}"/>
                </a:ext>
              </a:extLst>
            </p:cNvPr>
            <p:cNvSpPr/>
            <p:nvPr/>
          </p:nvSpPr>
          <p:spPr>
            <a:xfrm rot="10800000" flipH="1">
              <a:off x="6190796" y="947374"/>
              <a:ext cx="1144388" cy="1077022"/>
            </a:xfrm>
            <a:custGeom>
              <a:avLst/>
              <a:gdLst>
                <a:gd name="connsiteX0" fmla="*/ 1645078 w 1734161"/>
                <a:gd name="connsiteY0" fmla="*/ 1596370 h 1596370"/>
                <a:gd name="connsiteX1" fmla="*/ 0 w 1734161"/>
                <a:gd name="connsiteY1" fmla="*/ 1596370 h 1596370"/>
                <a:gd name="connsiteX2" fmla="*/ 0 w 1734161"/>
                <a:gd name="connsiteY2" fmla="*/ 0 h 1596370"/>
                <a:gd name="connsiteX3" fmla="*/ 1645078 w 1734161"/>
                <a:gd name="connsiteY3" fmla="*/ 0 h 1596370"/>
                <a:gd name="connsiteX4" fmla="*/ 1734161 w 1734161"/>
                <a:gd name="connsiteY4" fmla="*/ 87737 h 1596370"/>
                <a:gd name="connsiteX5" fmla="*/ 1734161 w 1734161"/>
                <a:gd name="connsiteY5" fmla="*/ 1508633 h 1596370"/>
                <a:gd name="connsiteX6" fmla="*/ 1645078 w 1734161"/>
                <a:gd name="connsiteY6" fmla="*/ 1596370 h 159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4161" h="1596370">
                  <a:moveTo>
                    <a:pt x="1645078" y="1596370"/>
                  </a:moveTo>
                  <a:lnTo>
                    <a:pt x="0" y="1596370"/>
                  </a:lnTo>
                  <a:lnTo>
                    <a:pt x="0" y="0"/>
                  </a:lnTo>
                  <a:lnTo>
                    <a:pt x="1645078" y="0"/>
                  </a:lnTo>
                  <a:cubicBezTo>
                    <a:pt x="1694277" y="0"/>
                    <a:pt x="1734161" y="39281"/>
                    <a:pt x="1734161" y="87737"/>
                  </a:cubicBezTo>
                  <a:lnTo>
                    <a:pt x="1734161" y="1508633"/>
                  </a:lnTo>
                  <a:cubicBezTo>
                    <a:pt x="1734161" y="1557089"/>
                    <a:pt x="1694277" y="1596370"/>
                    <a:pt x="1645078" y="159637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Logo, icon&#10;&#10;Description automatically generated">
              <a:extLst>
                <a:ext uri="{FF2B5EF4-FFF2-40B4-BE49-F238E27FC236}">
                  <a16:creationId xmlns:a16="http://schemas.microsoft.com/office/drawing/2014/main" id="{51769F71-7839-44C3-B419-ED3325333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756" y="1188698"/>
              <a:ext cx="584131" cy="630861"/>
            </a:xfrm>
            <a:prstGeom prst="rect">
              <a:avLst/>
            </a:prstGeom>
          </p:spPr>
        </p:pic>
        <p:pic>
          <p:nvPicPr>
            <p:cNvPr id="11" name="Picture 10">
              <a:extLst>
                <a:ext uri="{FF2B5EF4-FFF2-40B4-BE49-F238E27FC236}">
                  <a16:creationId xmlns:a16="http://schemas.microsoft.com/office/drawing/2014/main" id="{6ABE0BF9-0EF8-4868-8AF5-0DD2234486DF}"/>
                </a:ext>
              </a:extLst>
            </p:cNvPr>
            <p:cNvPicPr>
              <a:picLocks noChangeAspect="1"/>
            </p:cNvPicPr>
            <p:nvPr/>
          </p:nvPicPr>
          <p:blipFill rotWithShape="1">
            <a:blip r:embed="rId3">
              <a:extLst>
                <a:ext uri="{28A0092B-C50C-407E-A947-70E740481C1C}">
                  <a14:useLocalDpi xmlns:a14="http://schemas.microsoft.com/office/drawing/2010/main" val="0"/>
                </a:ext>
              </a:extLst>
            </a:blip>
            <a:srcRect l="11844" t="-427" r="37265" b="427"/>
            <a:stretch/>
          </p:blipFill>
          <p:spPr>
            <a:xfrm>
              <a:off x="1455384" y="934271"/>
              <a:ext cx="4748864" cy="4938179"/>
            </a:xfrm>
            <a:prstGeom prst="rect">
              <a:avLst/>
            </a:prstGeom>
          </p:spPr>
        </p:pic>
      </p:grpSp>
      <p:sp>
        <p:nvSpPr>
          <p:cNvPr id="22" name="TextBox 21">
            <a:extLst>
              <a:ext uri="{FF2B5EF4-FFF2-40B4-BE49-F238E27FC236}">
                <a16:creationId xmlns:a16="http://schemas.microsoft.com/office/drawing/2014/main" id="{F4E5C14F-19A7-45E7-958D-6F3C71129620}"/>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accent1"/>
                </a:solidFill>
                <a:latin typeface="Arial" panose="020B0604020202020204" pitchFamily="34" charset="0"/>
                <a:cs typeface="Arial" panose="020B0604020202020204" pitchFamily="34" charset="0"/>
              </a:rPr>
              <a:pPr algn="r">
                <a:lnSpc>
                  <a:spcPts val="2400"/>
                </a:lnSpc>
              </a:pPr>
              <a:t>2</a:t>
            </a:fld>
            <a:endParaRPr lang="en-US" sz="1600" dirty="0">
              <a:solidFill>
                <a:schemeClr val="accent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F731686-852A-4678-9C71-782501445A3B}"/>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latin typeface="Arial" panose="020B0604020202020204" pitchFamily="34" charset="0"/>
                <a:cs typeface="Arial" panose="020B0604020202020204" pitchFamily="34" charset="0"/>
              </a:rPr>
              <a:t>|  Flood and Peterson</a:t>
            </a:r>
          </a:p>
        </p:txBody>
      </p:sp>
      <p:grpSp>
        <p:nvGrpSpPr>
          <p:cNvPr id="10" name="Group 9">
            <a:extLst>
              <a:ext uri="{FF2B5EF4-FFF2-40B4-BE49-F238E27FC236}">
                <a16:creationId xmlns:a16="http://schemas.microsoft.com/office/drawing/2014/main" id="{2FDA05DF-ECCB-3228-0581-29C1BD7431B1}"/>
              </a:ext>
            </a:extLst>
          </p:cNvPr>
          <p:cNvGrpSpPr/>
          <p:nvPr/>
        </p:nvGrpSpPr>
        <p:grpSpPr>
          <a:xfrm>
            <a:off x="638658" y="959909"/>
            <a:ext cx="4879649" cy="4938179"/>
            <a:chOff x="766843" y="786213"/>
            <a:chExt cx="4879649" cy="4938179"/>
          </a:xfrm>
        </p:grpSpPr>
        <p:sp>
          <p:nvSpPr>
            <p:cNvPr id="3" name="Rectangle 2">
              <a:extLst>
                <a:ext uri="{FF2B5EF4-FFF2-40B4-BE49-F238E27FC236}">
                  <a16:creationId xmlns:a16="http://schemas.microsoft.com/office/drawing/2014/main" id="{275C45C8-0C9C-C805-35B4-C3CD70027461}"/>
                </a:ext>
              </a:extLst>
            </p:cNvPr>
            <p:cNvSpPr/>
            <p:nvPr/>
          </p:nvSpPr>
          <p:spPr>
            <a:xfrm>
              <a:off x="766843" y="786213"/>
              <a:ext cx="4879649" cy="49381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D5FD85-5A3A-4F59-8DB0-0FC8B9E02638}"/>
                </a:ext>
              </a:extLst>
            </p:cNvPr>
            <p:cNvSpPr txBox="1"/>
            <p:nvPr/>
          </p:nvSpPr>
          <p:spPr>
            <a:xfrm>
              <a:off x="1056791" y="1134439"/>
              <a:ext cx="4299752" cy="584775"/>
            </a:xfrm>
            <a:prstGeom prst="rect">
              <a:avLst/>
            </a:prstGeom>
            <a:noFill/>
          </p:spPr>
          <p:txBody>
            <a:bodyPr wrap="square" rtlCol="0">
              <a:spAutoFit/>
            </a:bodyPr>
            <a:lstStyle/>
            <a:p>
              <a:r>
                <a:rPr lang="en-US" sz="3200" b="1" dirty="0">
                  <a:solidFill>
                    <a:schemeClr val="bg1"/>
                  </a:solidFill>
                  <a:latin typeface="Lato Black" panose="020F0A02020204030203" pitchFamily="34" charset="0"/>
                  <a:cs typeface="Arial" panose="020B0604020202020204" pitchFamily="34" charset="0"/>
                </a:rPr>
                <a:t>AGENDA </a:t>
              </a:r>
              <a:r>
                <a:rPr lang="en-US" sz="3200" dirty="0">
                  <a:solidFill>
                    <a:schemeClr val="bg1"/>
                  </a:solidFill>
                  <a:latin typeface="Lato Black" panose="020F0A02020204030203" pitchFamily="34" charset="0"/>
                  <a:cs typeface="Arial" panose="020B0604020202020204" pitchFamily="34" charset="0"/>
                </a:rPr>
                <a:t>OVERVIEW</a:t>
              </a:r>
            </a:p>
          </p:txBody>
        </p:sp>
        <p:sp>
          <p:nvSpPr>
            <p:cNvPr id="6" name="TextBox 5">
              <a:extLst>
                <a:ext uri="{FF2B5EF4-FFF2-40B4-BE49-F238E27FC236}">
                  <a16:creationId xmlns:a16="http://schemas.microsoft.com/office/drawing/2014/main" id="{D0B2A078-3EA8-86C6-4A6E-2622F0DA8134}"/>
                </a:ext>
              </a:extLst>
            </p:cNvPr>
            <p:cNvSpPr txBox="1"/>
            <p:nvPr/>
          </p:nvSpPr>
          <p:spPr>
            <a:xfrm>
              <a:off x="1058547" y="1852592"/>
              <a:ext cx="4402131" cy="3439403"/>
            </a:xfrm>
            <a:prstGeom prst="rect">
              <a:avLst/>
            </a:prstGeom>
            <a:noFill/>
          </p:spPr>
          <p:txBody>
            <a:bodyPr wrap="square" rtlCol="0">
              <a:spAutoFit/>
            </a:bodyPr>
            <a:lstStyle/>
            <a:p>
              <a:pPr marL="342900" indent="-342900">
                <a:spcAft>
                  <a:spcPts val="700"/>
                </a:spcAft>
                <a:buAutoNum type="arabicPeriod"/>
              </a:pPr>
              <a:r>
                <a:rPr lang="en-US" sz="1500" dirty="0">
                  <a:solidFill>
                    <a:schemeClr val="bg1"/>
                  </a:solidFill>
                  <a:latin typeface="Lato" panose="020F0502020204030203" pitchFamily="34" charset="0"/>
                  <a:cs typeface="Arial" panose="020B0604020202020204" pitchFamily="34" charset="0"/>
                </a:rPr>
                <a:t>Questions on Verdicts</a:t>
              </a:r>
            </a:p>
            <a:p>
              <a:pPr marL="342900" indent="-342900">
                <a:spcAft>
                  <a:spcPts val="700"/>
                </a:spcAft>
                <a:buAutoNum type="arabicPeriod"/>
              </a:pPr>
              <a:r>
                <a:rPr lang="en-US" sz="1500" dirty="0">
                  <a:solidFill>
                    <a:schemeClr val="bg1"/>
                  </a:solidFill>
                  <a:latin typeface="Lato" panose="020F0502020204030203" pitchFamily="34" charset="0"/>
                  <a:cs typeface="Arial" panose="020B0604020202020204" pitchFamily="34" charset="0"/>
                </a:rPr>
                <a:t>Litigation Climate Today</a:t>
              </a:r>
            </a:p>
            <a:p>
              <a:pPr marL="342900" indent="-342900">
                <a:spcAft>
                  <a:spcPts val="700"/>
                </a:spcAft>
                <a:buAutoNum type="arabicPeriod"/>
              </a:pPr>
              <a:r>
                <a:rPr lang="en-US" sz="1500" dirty="0">
                  <a:solidFill>
                    <a:schemeClr val="bg1"/>
                  </a:solidFill>
                  <a:latin typeface="Lato" panose="020F0502020204030203" pitchFamily="34" charset="0"/>
                  <a:cs typeface="Arial" panose="020B0604020202020204" pitchFamily="34" charset="0"/>
                </a:rPr>
                <a:t>Lessons Learned From Verdicts</a:t>
              </a:r>
            </a:p>
            <a:p>
              <a:pPr>
                <a:spcAft>
                  <a:spcPts val="700"/>
                </a:spcAft>
              </a:pPr>
              <a:r>
                <a:rPr lang="en-US" sz="1500" dirty="0">
                  <a:solidFill>
                    <a:schemeClr val="bg1"/>
                  </a:solidFill>
                  <a:latin typeface="Lato" panose="020F0502020204030203" pitchFamily="34" charset="0"/>
                  <a:cs typeface="Arial" panose="020B0604020202020204" pitchFamily="34" charset="0"/>
                </a:rPr>
                <a:t>     a.   Negligent Hiring </a:t>
              </a:r>
            </a:p>
            <a:p>
              <a:pPr>
                <a:spcAft>
                  <a:spcPts val="700"/>
                </a:spcAft>
              </a:pPr>
              <a:r>
                <a:rPr lang="en-US" sz="1500" dirty="0">
                  <a:solidFill>
                    <a:schemeClr val="bg1"/>
                  </a:solidFill>
                  <a:latin typeface="Lato" panose="020F0502020204030203" pitchFamily="34" charset="0"/>
                  <a:cs typeface="Arial" panose="020B0604020202020204" pitchFamily="34" charset="0"/>
                </a:rPr>
                <a:t>     b.   Negligent Supervision and Training</a:t>
              </a:r>
            </a:p>
            <a:p>
              <a:pPr>
                <a:spcAft>
                  <a:spcPts val="700"/>
                </a:spcAft>
              </a:pPr>
              <a:r>
                <a:rPr lang="en-US" sz="1500" dirty="0">
                  <a:solidFill>
                    <a:schemeClr val="bg1"/>
                  </a:solidFill>
                  <a:latin typeface="Lato" panose="020F0502020204030203" pitchFamily="34" charset="0"/>
                  <a:cs typeface="Arial" panose="020B0604020202020204" pitchFamily="34" charset="0"/>
                </a:rPr>
                <a:t>     c.   Negligent Operation of the Vehicle</a:t>
              </a:r>
            </a:p>
            <a:p>
              <a:pPr>
                <a:spcAft>
                  <a:spcPts val="700"/>
                </a:spcAft>
              </a:pPr>
              <a:r>
                <a:rPr lang="en-US" sz="1500" dirty="0">
                  <a:solidFill>
                    <a:schemeClr val="bg1"/>
                  </a:solidFill>
                  <a:latin typeface="Lato" panose="020F0502020204030203" pitchFamily="34" charset="0"/>
                  <a:cs typeface="Arial" panose="020B0604020202020204" pitchFamily="34" charset="0"/>
                </a:rPr>
                <a:t>     d.   Negligent Entrustment of the Vehicle</a:t>
              </a:r>
            </a:p>
            <a:p>
              <a:pPr marL="342900" indent="-342900">
                <a:spcAft>
                  <a:spcPts val="700"/>
                </a:spcAft>
                <a:buAutoNum type="arabicPeriod" startAt="4"/>
              </a:pPr>
              <a:r>
                <a:rPr lang="en-US" sz="1500" dirty="0">
                  <a:solidFill>
                    <a:schemeClr val="bg1"/>
                  </a:solidFill>
                  <a:latin typeface="Lato" panose="020F0502020204030203" pitchFamily="34" charset="0"/>
                  <a:cs typeface="Arial" panose="020B0604020202020204" pitchFamily="34" charset="0"/>
                </a:rPr>
                <a:t>Failure to Retain  Documents, Black Box or Telematics</a:t>
              </a:r>
            </a:p>
            <a:p>
              <a:pPr marL="342900" indent="-342900">
                <a:spcAft>
                  <a:spcPts val="700"/>
                </a:spcAft>
                <a:buAutoNum type="arabicPeriod" startAt="4"/>
              </a:pPr>
              <a:r>
                <a:rPr lang="en-US" sz="1500" dirty="0">
                  <a:solidFill>
                    <a:schemeClr val="bg1"/>
                  </a:solidFill>
                  <a:latin typeface="Lato" panose="020F0502020204030203" pitchFamily="34" charset="0"/>
                  <a:cs typeface="Arial" panose="020B0604020202020204" pitchFamily="34" charset="0"/>
                </a:rPr>
                <a:t>Pre-Accident Activities You Should Undertake</a:t>
              </a:r>
            </a:p>
            <a:p>
              <a:pPr>
                <a:spcAft>
                  <a:spcPts val="700"/>
                </a:spcAft>
              </a:pPr>
              <a:r>
                <a:rPr lang="en-US" sz="1500" dirty="0">
                  <a:solidFill>
                    <a:schemeClr val="bg1"/>
                  </a:solidFill>
                  <a:latin typeface="Lato" panose="020F0502020204030203" pitchFamily="34" charset="0"/>
                  <a:cs typeface="Arial" panose="020B0604020202020204" pitchFamily="34" charset="0"/>
                </a:rPr>
                <a:t>6.  What to Do If You Get Sued</a:t>
              </a:r>
            </a:p>
          </p:txBody>
        </p:sp>
      </p:grpSp>
    </p:spTree>
    <p:extLst>
      <p:ext uri="{BB962C8B-B14F-4D97-AF65-F5344CB8AC3E}">
        <p14:creationId xmlns:p14="http://schemas.microsoft.com/office/powerpoint/2010/main" val="3154583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4F46E8B-A50C-48D1-AD2A-F7078D8B0A9D}"/>
              </a:ext>
            </a:extLst>
          </p:cNvPr>
          <p:cNvPicPr>
            <a:picLocks noChangeAspect="1"/>
          </p:cNvPicPr>
          <p:nvPr/>
        </p:nvPicPr>
        <p:blipFill rotWithShape="1">
          <a:blip r:embed="rId4">
            <a:extLst>
              <a:ext uri="{28A0092B-C50C-407E-A947-70E740481C1C}">
                <a14:useLocalDpi xmlns:a14="http://schemas.microsoft.com/office/drawing/2010/main" val="0"/>
              </a:ext>
            </a:extLst>
          </a:blip>
          <a:srcRect r="66073"/>
          <a:stretch/>
        </p:blipFill>
        <p:spPr>
          <a:xfrm>
            <a:off x="1" y="0"/>
            <a:ext cx="4136352" cy="6858000"/>
          </a:xfrm>
          <a:prstGeom prst="rect">
            <a:avLst/>
          </a:prstGeom>
        </p:spPr>
      </p:pic>
      <p:sp>
        <p:nvSpPr>
          <p:cNvPr id="11" name="Freeform: Shape 10">
            <a:extLst>
              <a:ext uri="{FF2B5EF4-FFF2-40B4-BE49-F238E27FC236}">
                <a16:creationId xmlns:a16="http://schemas.microsoft.com/office/drawing/2014/main" id="{DBB82F6C-C1AF-4915-8D86-EEFF828AE1E2}"/>
              </a:ext>
            </a:extLst>
          </p:cNvPr>
          <p:cNvSpPr/>
          <p:nvPr/>
        </p:nvSpPr>
        <p:spPr>
          <a:xfrm rot="10800000">
            <a:off x="2741508" y="1520469"/>
            <a:ext cx="1394845" cy="1284015"/>
          </a:xfrm>
          <a:custGeom>
            <a:avLst/>
            <a:gdLst>
              <a:gd name="connsiteX0" fmla="*/ 1645078 w 1734161"/>
              <a:gd name="connsiteY0" fmla="*/ 1596370 h 1596370"/>
              <a:gd name="connsiteX1" fmla="*/ 0 w 1734161"/>
              <a:gd name="connsiteY1" fmla="*/ 1596370 h 1596370"/>
              <a:gd name="connsiteX2" fmla="*/ 0 w 1734161"/>
              <a:gd name="connsiteY2" fmla="*/ 0 h 1596370"/>
              <a:gd name="connsiteX3" fmla="*/ 1645078 w 1734161"/>
              <a:gd name="connsiteY3" fmla="*/ 0 h 1596370"/>
              <a:gd name="connsiteX4" fmla="*/ 1734161 w 1734161"/>
              <a:gd name="connsiteY4" fmla="*/ 87737 h 1596370"/>
              <a:gd name="connsiteX5" fmla="*/ 1734161 w 1734161"/>
              <a:gd name="connsiteY5" fmla="*/ 1508633 h 1596370"/>
              <a:gd name="connsiteX6" fmla="*/ 1645078 w 1734161"/>
              <a:gd name="connsiteY6" fmla="*/ 1596370 h 159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4161" h="1596370">
                <a:moveTo>
                  <a:pt x="1645078" y="1596370"/>
                </a:moveTo>
                <a:lnTo>
                  <a:pt x="0" y="1596370"/>
                </a:lnTo>
                <a:lnTo>
                  <a:pt x="0" y="0"/>
                </a:lnTo>
                <a:lnTo>
                  <a:pt x="1645078" y="0"/>
                </a:lnTo>
                <a:cubicBezTo>
                  <a:pt x="1694277" y="0"/>
                  <a:pt x="1734161" y="39281"/>
                  <a:pt x="1734161" y="87737"/>
                </a:cubicBezTo>
                <a:lnTo>
                  <a:pt x="1734161" y="1508633"/>
                </a:lnTo>
                <a:cubicBezTo>
                  <a:pt x="1734161" y="1557089"/>
                  <a:pt x="1694277" y="1596370"/>
                  <a:pt x="1645078" y="159637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A93E154-87D3-4728-A939-7B84148BD6F5}"/>
              </a:ext>
            </a:extLst>
          </p:cNvPr>
          <p:cNvSpPr/>
          <p:nvPr/>
        </p:nvSpPr>
        <p:spPr>
          <a:xfrm>
            <a:off x="4136354" y="1520472"/>
            <a:ext cx="4214544" cy="1657734"/>
          </a:xfrm>
          <a:custGeom>
            <a:avLst/>
            <a:gdLst>
              <a:gd name="connsiteX0" fmla="*/ 0 w 5653457"/>
              <a:gd name="connsiteY0" fmla="*/ 0 h 3817057"/>
              <a:gd name="connsiteX1" fmla="*/ 388995 w 5653457"/>
              <a:gd name="connsiteY1" fmla="*/ 0 h 3817057"/>
              <a:gd name="connsiteX2" fmla="*/ 388995 w 5653457"/>
              <a:gd name="connsiteY2" fmla="*/ 1 h 3817057"/>
              <a:gd name="connsiteX3" fmla="*/ 5565130 w 5653457"/>
              <a:gd name="connsiteY3" fmla="*/ 1 h 3817057"/>
              <a:gd name="connsiteX4" fmla="*/ 5653457 w 5653457"/>
              <a:gd name="connsiteY4" fmla="*/ 88328 h 3817057"/>
              <a:gd name="connsiteX5" fmla="*/ 5653457 w 5653457"/>
              <a:gd name="connsiteY5" fmla="*/ 3728730 h 3817057"/>
              <a:gd name="connsiteX6" fmla="*/ 5565130 w 5653457"/>
              <a:gd name="connsiteY6" fmla="*/ 3817057 h 3817057"/>
              <a:gd name="connsiteX7" fmla="*/ 91657 w 5653457"/>
              <a:gd name="connsiteY7" fmla="*/ 3817057 h 3817057"/>
              <a:gd name="connsiteX8" fmla="*/ 91647 w 5653457"/>
              <a:gd name="connsiteY8" fmla="*/ 3817055 h 3817057"/>
              <a:gd name="connsiteX9" fmla="*/ 0 w 5653457"/>
              <a:gd name="connsiteY9" fmla="*/ 3817055 h 38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3457" h="3817057">
                <a:moveTo>
                  <a:pt x="0" y="0"/>
                </a:moveTo>
                <a:lnTo>
                  <a:pt x="388995" y="0"/>
                </a:lnTo>
                <a:lnTo>
                  <a:pt x="388995" y="1"/>
                </a:lnTo>
                <a:lnTo>
                  <a:pt x="5565130" y="1"/>
                </a:lnTo>
                <a:cubicBezTo>
                  <a:pt x="5613912" y="1"/>
                  <a:pt x="5653457" y="39546"/>
                  <a:pt x="5653457" y="88328"/>
                </a:cubicBezTo>
                <a:lnTo>
                  <a:pt x="5653457" y="3728730"/>
                </a:lnTo>
                <a:cubicBezTo>
                  <a:pt x="5653457" y="3777512"/>
                  <a:pt x="5613912" y="3817057"/>
                  <a:pt x="5565130" y="3817057"/>
                </a:cubicBezTo>
                <a:lnTo>
                  <a:pt x="91657" y="3817057"/>
                </a:lnTo>
                <a:lnTo>
                  <a:pt x="91647" y="3817055"/>
                </a:lnTo>
                <a:lnTo>
                  <a:pt x="0" y="381705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Logo, icon&#10;&#10;Description automatically generated">
            <a:extLst>
              <a:ext uri="{FF2B5EF4-FFF2-40B4-BE49-F238E27FC236}">
                <a16:creationId xmlns:a16="http://schemas.microsoft.com/office/drawing/2014/main" id="{2C511D7C-98D9-4E60-9256-035468FA9F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1651" y="1785807"/>
            <a:ext cx="696395" cy="752106"/>
          </a:xfrm>
          <a:prstGeom prst="rect">
            <a:avLst/>
          </a:prstGeom>
        </p:spPr>
      </p:pic>
      <p:sp>
        <p:nvSpPr>
          <p:cNvPr id="8" name="TextBox 7">
            <a:extLst>
              <a:ext uri="{FF2B5EF4-FFF2-40B4-BE49-F238E27FC236}">
                <a16:creationId xmlns:a16="http://schemas.microsoft.com/office/drawing/2014/main" id="{E7D5FD85-5A3A-4F59-8DB0-0FC8B9E02638}"/>
              </a:ext>
            </a:extLst>
          </p:cNvPr>
          <p:cNvSpPr txBox="1"/>
          <p:nvPr/>
        </p:nvSpPr>
        <p:spPr>
          <a:xfrm>
            <a:off x="4780248" y="2060025"/>
            <a:ext cx="3174144" cy="646331"/>
          </a:xfrm>
          <a:prstGeom prst="rect">
            <a:avLst/>
          </a:prstGeom>
          <a:noFill/>
        </p:spPr>
        <p:txBody>
          <a:bodyPr wrap="square" rtlCol="0">
            <a:spAutoFit/>
          </a:bodyPr>
          <a:lstStyle/>
          <a:p>
            <a:pPr defTabSz="804672">
              <a:spcAft>
                <a:spcPts val="600"/>
              </a:spcAft>
            </a:pPr>
            <a:r>
              <a:rPr lang="en-US" sz="3600" b="1" kern="1200" dirty="0">
                <a:solidFill>
                  <a:schemeClr val="bg1"/>
                </a:solidFill>
                <a:latin typeface="Arial" panose="020B0604020202020204" pitchFamily="34" charset="0"/>
                <a:ea typeface="+mn-ea"/>
                <a:cs typeface="Arial" panose="020B0604020202020204" pitchFamily="34" charset="0"/>
              </a:rPr>
              <a:t>VIDEO</a:t>
            </a:r>
            <a:endParaRPr lang="en-US" sz="2500" b="1" kern="1200" dirty="0">
              <a:solidFill>
                <a:schemeClr val="bg1"/>
              </a:solidFill>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41B378F1-9E9B-49D5-B57E-D1C7113C713B}"/>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accent1"/>
                </a:solidFill>
                <a:latin typeface="Arial" panose="020B0604020202020204" pitchFamily="34" charset="0"/>
                <a:cs typeface="Arial" panose="020B0604020202020204" pitchFamily="34" charset="0"/>
              </a:rPr>
              <a:pPr algn="r">
                <a:lnSpc>
                  <a:spcPts val="2400"/>
                </a:lnSpc>
              </a:pPr>
              <a:t>20</a:t>
            </a:fld>
            <a:endParaRPr lang="en-US" sz="1600" dirty="0">
              <a:solidFill>
                <a:schemeClr val="accent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CDD68C0-FE25-4C85-84E8-FACA34A6E5D6}"/>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latin typeface="Arial" panose="020B0604020202020204" pitchFamily="34" charset="0"/>
                <a:cs typeface="Arial" panose="020B0604020202020204" pitchFamily="34" charset="0"/>
              </a:rPr>
              <a:t>|  Flood and Peterson</a:t>
            </a:r>
          </a:p>
        </p:txBody>
      </p:sp>
      <p:pic>
        <p:nvPicPr>
          <p:cNvPr id="4" name="Picture 3" descr="A close up of a car steering wheel&#10;&#10;Description automatically generated">
            <a:extLst>
              <a:ext uri="{FF2B5EF4-FFF2-40B4-BE49-F238E27FC236}">
                <a16:creationId xmlns:a16="http://schemas.microsoft.com/office/drawing/2014/main" id="{66DD65CA-EB9B-C2D4-4DF8-6CD8CA9905C9}"/>
              </a:ext>
            </a:extLst>
          </p:cNvPr>
          <p:cNvPicPr>
            <a:picLocks noChangeAspect="1"/>
          </p:cNvPicPr>
          <p:nvPr/>
        </p:nvPicPr>
        <p:blipFill rotWithShape="1">
          <a:blip r:embed="rId6">
            <a:extLst>
              <a:ext uri="{28A0092B-C50C-407E-A947-70E740481C1C}">
                <a14:useLocalDpi xmlns:a14="http://schemas.microsoft.com/office/drawing/2010/main" val="0"/>
              </a:ext>
            </a:extLst>
          </a:blip>
          <a:srcRect r="15755"/>
          <a:stretch/>
        </p:blipFill>
        <p:spPr>
          <a:xfrm>
            <a:off x="4136353" y="3717759"/>
            <a:ext cx="6120315" cy="2281769"/>
          </a:xfrm>
          <a:prstGeom prst="rect">
            <a:avLst/>
          </a:prstGeom>
        </p:spPr>
      </p:pic>
      <p:pic>
        <p:nvPicPr>
          <p:cNvPr id="5" name="Jerry Baysingar 10.16.23 drive cam">
            <a:hlinkClick r:id="" action="ppaction://media"/>
            <a:extLst>
              <a:ext uri="{FF2B5EF4-FFF2-40B4-BE49-F238E27FC236}">
                <a16:creationId xmlns:a16="http://schemas.microsoft.com/office/drawing/2014/main" id="{336234AC-9585-EFCA-6680-4040CFE3345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89608" y="754046"/>
            <a:ext cx="9632272" cy="5418153"/>
          </a:xfrm>
          <a:prstGeom prst="rect">
            <a:avLst/>
          </a:prstGeom>
        </p:spPr>
      </p:pic>
    </p:spTree>
    <p:extLst>
      <p:ext uri="{BB962C8B-B14F-4D97-AF65-F5344CB8AC3E}">
        <p14:creationId xmlns:p14="http://schemas.microsoft.com/office/powerpoint/2010/main" val="84314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6F70FE-2ECE-82C7-F542-695EE7F1BAF5}"/>
              </a:ext>
            </a:extLst>
          </p:cNvPr>
          <p:cNvSpPr>
            <a:spLocks/>
          </p:cNvSpPr>
          <p:nvPr/>
        </p:nvSpPr>
        <p:spPr>
          <a:xfrm rot="5400000">
            <a:off x="-1029833" y="1029832"/>
            <a:ext cx="6858002" cy="4798337"/>
          </a:xfrm>
          <a:prstGeom prst="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CFABF06-691A-A145-6AFD-F4046B4088A4}"/>
              </a:ext>
            </a:extLst>
          </p:cNvPr>
          <p:cNvSpPr txBox="1"/>
          <p:nvPr/>
        </p:nvSpPr>
        <p:spPr>
          <a:xfrm>
            <a:off x="296924" y="2927753"/>
            <a:ext cx="4204487" cy="1261884"/>
          </a:xfrm>
          <a:prstGeom prst="rect">
            <a:avLst/>
          </a:prstGeom>
          <a:noFill/>
        </p:spPr>
        <p:txBody>
          <a:bodyPr wrap="square" rtlCol="0">
            <a:spAutoFit/>
          </a:bodyPr>
          <a:lstStyle/>
          <a:p>
            <a:pPr algn="ctr"/>
            <a:r>
              <a:rPr lang="en-US" sz="3800" b="1" dirty="0">
                <a:solidFill>
                  <a:schemeClr val="bg1"/>
                </a:solidFill>
                <a:latin typeface="Lato Black" panose="020F0A02020204030203" pitchFamily="34" charset="0"/>
                <a:cs typeface="Arial" panose="020B0604020202020204" pitchFamily="34" charset="0"/>
              </a:rPr>
              <a:t>Pros And Cons </a:t>
            </a:r>
          </a:p>
          <a:p>
            <a:pPr algn="ctr"/>
            <a:r>
              <a:rPr lang="en-US" sz="3800" b="1" dirty="0">
                <a:solidFill>
                  <a:schemeClr val="bg1"/>
                </a:solidFill>
                <a:latin typeface="Lato Black" panose="020F0A02020204030203" pitchFamily="34" charset="0"/>
                <a:cs typeface="Arial" panose="020B0604020202020204" pitchFamily="34" charset="0"/>
              </a:rPr>
              <a:t>of Telematics</a:t>
            </a:r>
          </a:p>
        </p:txBody>
      </p:sp>
      <p:pic>
        <p:nvPicPr>
          <p:cNvPr id="9" name="Picture 4" descr="Logo, icon&#10;&#10;Description automatically generated">
            <a:extLst>
              <a:ext uri="{FF2B5EF4-FFF2-40B4-BE49-F238E27FC236}">
                <a16:creationId xmlns:a16="http://schemas.microsoft.com/office/drawing/2014/main" id="{35BD7875-0E74-6B6B-B350-07F44558A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709" y="2030689"/>
            <a:ext cx="572916" cy="618748"/>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2F6C4081-8C5F-6EAC-BB27-4913ABF62AA7}"/>
              </a:ext>
            </a:extLst>
          </p:cNvPr>
          <p:cNvSpPr>
            <a:spLocks noGrp="1"/>
          </p:cNvSpPr>
          <p:nvPr>
            <p:ph type="subTitle" idx="1"/>
          </p:nvPr>
        </p:nvSpPr>
        <p:spPr>
          <a:xfrm>
            <a:off x="5219700" y="1400174"/>
            <a:ext cx="6495085" cy="3609974"/>
          </a:xfrm>
        </p:spPr>
        <p:txBody>
          <a:bodyPr vert="horz" lIns="91440" tIns="45720" rIns="91440" bIns="45720" rtlCol="0" anchor="t">
            <a:noAutofit/>
          </a:bodyPr>
          <a:lstStyle/>
          <a:p>
            <a:pPr algn="l">
              <a:lnSpc>
                <a:spcPct val="100000"/>
              </a:lnSpc>
            </a:pPr>
            <a:r>
              <a:rPr lang="en-US" sz="1800" dirty="0">
                <a:solidFill>
                  <a:schemeClr val="tx2"/>
                </a:solidFill>
                <a:latin typeface="Lato Black" panose="020F0A02020204030203" pitchFamily="34" charset="0"/>
                <a:cs typeface="Calibri" panose="020F0502020204030204" pitchFamily="34" charset="0"/>
              </a:rPr>
              <a:t>PROS:</a:t>
            </a:r>
          </a:p>
          <a:p>
            <a:pPr marL="285750" indent="-285750" algn="l">
              <a:lnSpc>
                <a:spcPct val="100000"/>
              </a:lnSpc>
              <a:buFont typeface="Arial" panose="020B0604020202020204" pitchFamily="34" charset="0"/>
              <a:buChar char="•"/>
            </a:pPr>
            <a:r>
              <a:rPr lang="en-US" sz="1600" dirty="0">
                <a:latin typeface="Lato" panose="020F0502020204030203" pitchFamily="34" charset="0"/>
                <a:cs typeface="Calibri" panose="020F0502020204030204" pitchFamily="34" charset="0"/>
              </a:rPr>
              <a:t>Juries will expect you to have them</a:t>
            </a:r>
          </a:p>
          <a:p>
            <a:pPr marL="285750" indent="-285750" algn="l">
              <a:lnSpc>
                <a:spcPct val="100000"/>
              </a:lnSpc>
              <a:buFont typeface="Arial" panose="020B0604020202020204" pitchFamily="34" charset="0"/>
              <a:buChar char="•"/>
            </a:pPr>
            <a:r>
              <a:rPr lang="en-US" sz="1600" dirty="0">
                <a:latin typeface="Lato" panose="020F0502020204030203" pitchFamily="34" charset="0"/>
                <a:cs typeface="Calibri" panose="020F0502020204030204" pitchFamily="34" charset="0"/>
              </a:rPr>
              <a:t>Most accurate measure of what happened</a:t>
            </a:r>
          </a:p>
          <a:p>
            <a:pPr marL="285750" indent="-285750" algn="l">
              <a:lnSpc>
                <a:spcPct val="100000"/>
              </a:lnSpc>
              <a:buFont typeface="Arial" panose="020B0604020202020204" pitchFamily="34" charset="0"/>
              <a:buChar char="•"/>
            </a:pPr>
            <a:r>
              <a:rPr lang="en-US" sz="1600" dirty="0">
                <a:latin typeface="Lato" panose="020F0502020204030203" pitchFamily="34" charset="0"/>
                <a:cs typeface="Calibri" panose="020F0502020204030204" pitchFamily="34" charset="0"/>
              </a:rPr>
              <a:t>Can assist with finding no liability or settlement</a:t>
            </a:r>
          </a:p>
          <a:p>
            <a:pPr marL="285750" indent="-285750" algn="l">
              <a:lnSpc>
                <a:spcPct val="100000"/>
              </a:lnSpc>
              <a:buFont typeface="Arial" panose="020B0604020202020204" pitchFamily="34" charset="0"/>
              <a:buChar char="•"/>
            </a:pPr>
            <a:r>
              <a:rPr lang="en-US" sz="1600" dirty="0">
                <a:latin typeface="Lato" panose="020F0502020204030203" pitchFamily="34" charset="0"/>
                <a:cs typeface="Calibri" panose="020F0502020204030204" pitchFamily="34" charset="0"/>
              </a:rPr>
              <a:t>Can be placed in many places: front and rear cameras, driver facing camera or a combination</a:t>
            </a:r>
          </a:p>
          <a:p>
            <a:pPr marL="285750" indent="-285750" algn="l">
              <a:lnSpc>
                <a:spcPct val="100000"/>
              </a:lnSpc>
              <a:buFont typeface="Arial" panose="020B0604020202020204" pitchFamily="34" charset="0"/>
              <a:buChar char="•"/>
            </a:pPr>
            <a:endParaRPr lang="en-US" sz="1800" dirty="0">
              <a:latin typeface="Lato" panose="020F0502020204030203" pitchFamily="34" charset="0"/>
              <a:cs typeface="Calibri" panose="020F0502020204030204" pitchFamily="34" charset="0"/>
            </a:endParaRPr>
          </a:p>
          <a:p>
            <a:pPr algn="l">
              <a:lnSpc>
                <a:spcPct val="100000"/>
              </a:lnSpc>
            </a:pPr>
            <a:r>
              <a:rPr lang="en-US" sz="1800" dirty="0">
                <a:solidFill>
                  <a:schemeClr val="tx2"/>
                </a:solidFill>
                <a:latin typeface="Lato Black" panose="020F0A02020204030203" pitchFamily="34" charset="0"/>
                <a:cs typeface="Calibri" panose="020F0502020204030204" pitchFamily="34" charset="0"/>
              </a:rPr>
              <a:t>CONS:</a:t>
            </a:r>
          </a:p>
          <a:p>
            <a:pPr marL="285750" indent="-285750" algn="l">
              <a:lnSpc>
                <a:spcPct val="100000"/>
              </a:lnSpc>
              <a:buFont typeface="Arial" panose="020B0604020202020204" pitchFamily="34" charset="0"/>
              <a:buChar char="•"/>
            </a:pPr>
            <a:r>
              <a:rPr lang="en-US" sz="1600" dirty="0">
                <a:latin typeface="Lato" panose="020F0502020204030203" pitchFamily="34" charset="0"/>
                <a:cs typeface="Calibri" panose="020F0502020204030204" pitchFamily="34" charset="0"/>
              </a:rPr>
              <a:t>Expense</a:t>
            </a:r>
          </a:p>
          <a:p>
            <a:pPr marL="285750" indent="-285750" algn="l">
              <a:lnSpc>
                <a:spcPct val="100000"/>
              </a:lnSpc>
              <a:buFont typeface="Arial" panose="020B0604020202020204" pitchFamily="34" charset="0"/>
              <a:buChar char="•"/>
            </a:pPr>
            <a:r>
              <a:rPr lang="en-US" sz="1600" dirty="0">
                <a:latin typeface="Lato" panose="020F0502020204030203" pitchFamily="34" charset="0"/>
                <a:cs typeface="Calibri" panose="020F0502020204030204" pitchFamily="34" charset="0"/>
              </a:rPr>
              <a:t>Corporate culture</a:t>
            </a:r>
          </a:p>
          <a:p>
            <a:pPr marL="285750" indent="-285750" algn="l">
              <a:lnSpc>
                <a:spcPct val="100000"/>
              </a:lnSpc>
              <a:buFont typeface="Arial" panose="020B0604020202020204" pitchFamily="34" charset="0"/>
              <a:buChar char="•"/>
            </a:pPr>
            <a:r>
              <a:rPr lang="en-US" sz="1600" dirty="0">
                <a:latin typeface="Lato" panose="020F0502020204030203" pitchFamily="34" charset="0"/>
                <a:cs typeface="Calibri" panose="020F0502020204030204" pitchFamily="34" charset="0"/>
              </a:rPr>
              <a:t>Someone needs to monitor the telematic data and act upon it</a:t>
            </a:r>
          </a:p>
          <a:p>
            <a:pPr marL="285750" indent="-285750" algn="l">
              <a:lnSpc>
                <a:spcPct val="100000"/>
              </a:lnSpc>
              <a:buFont typeface="Arial" panose="020B0604020202020204" pitchFamily="34" charset="0"/>
              <a:buChar char="•"/>
            </a:pPr>
            <a:endParaRPr lang="en-US" sz="1800" dirty="0">
              <a:latin typeface="Lato" panose="020F0502020204030203" pitchFamily="34" charset="0"/>
              <a:cs typeface="Calibri" panose="020F0502020204030204" pitchFamily="34" charset="0"/>
            </a:endParaRPr>
          </a:p>
        </p:txBody>
      </p:sp>
      <p:sp>
        <p:nvSpPr>
          <p:cNvPr id="12" name="TextBox 11">
            <a:extLst>
              <a:ext uri="{FF2B5EF4-FFF2-40B4-BE49-F238E27FC236}">
                <a16:creationId xmlns:a16="http://schemas.microsoft.com/office/drawing/2014/main" id="{A3F24B17-988A-FD3C-B7BB-430B0B094D11}"/>
              </a:ext>
            </a:extLst>
          </p:cNvPr>
          <p:cNvSpPr txBox="1"/>
          <p:nvPr/>
        </p:nvSpPr>
        <p:spPr>
          <a:xfrm>
            <a:off x="7407965" y="6057355"/>
            <a:ext cx="4055193" cy="584775"/>
          </a:xfrm>
          <a:prstGeom prst="rect">
            <a:avLst/>
          </a:prstGeom>
          <a:noFill/>
        </p:spPr>
        <p:txBody>
          <a:bodyPr wrap="square" rtlCol="0">
            <a:spAutoFit/>
          </a:bodyPr>
          <a:lstStyle/>
          <a:p>
            <a:pPr algn="r"/>
            <a:r>
              <a:rPr lang="en-US" sz="1600" dirty="0">
                <a:solidFill>
                  <a:schemeClr val="accent1"/>
                </a:solidFill>
                <a:latin typeface="Lato" panose="020F0502020204030203" pitchFamily="34" charset="0"/>
                <a:cs typeface="Arial" panose="020B0604020202020204" pitchFamily="34" charset="0"/>
              </a:rPr>
              <a:t>Tracey Lazarus, Esq. </a:t>
            </a:r>
          </a:p>
          <a:p>
            <a:pPr algn="r"/>
            <a:r>
              <a:rPr lang="en-US" sz="1600" dirty="0">
                <a:solidFill>
                  <a:schemeClr val="accent1"/>
                </a:solidFill>
                <a:latin typeface="Lato" panose="020F0502020204030203" pitchFamily="34" charset="0"/>
                <a:cs typeface="Arial" panose="020B0604020202020204" pitchFamily="34" charset="0"/>
              </a:rPr>
              <a:t>Director of Risk Control</a:t>
            </a:r>
          </a:p>
        </p:txBody>
      </p:sp>
      <p:sp>
        <p:nvSpPr>
          <p:cNvPr id="15" name="TextBox 14">
            <a:extLst>
              <a:ext uri="{FF2B5EF4-FFF2-40B4-BE49-F238E27FC236}">
                <a16:creationId xmlns:a16="http://schemas.microsoft.com/office/drawing/2014/main" id="{FDD2D08B-7C13-A36A-E7E6-1975A13BC66A}"/>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21</a:t>
            </a:fld>
            <a:endParaRPr lang="en-US" sz="16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DFA74F4-44CB-664F-EACD-3C80B7A4FFED}"/>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3" name="Group 2">
            <a:extLst>
              <a:ext uri="{FF2B5EF4-FFF2-40B4-BE49-F238E27FC236}">
                <a16:creationId xmlns:a16="http://schemas.microsoft.com/office/drawing/2014/main" id="{314F2570-8D05-F443-6FC3-74A9766D3ABE}"/>
              </a:ext>
            </a:extLst>
          </p:cNvPr>
          <p:cNvGrpSpPr/>
          <p:nvPr/>
        </p:nvGrpSpPr>
        <p:grpSpPr>
          <a:xfrm>
            <a:off x="5033473" y="407084"/>
            <a:ext cx="6529056" cy="369332"/>
            <a:chOff x="5033473" y="407084"/>
            <a:chExt cx="6529056" cy="369332"/>
          </a:xfrm>
        </p:grpSpPr>
        <p:sp>
          <p:nvSpPr>
            <p:cNvPr id="8" name="TextBox 7">
              <a:extLst>
                <a:ext uri="{FF2B5EF4-FFF2-40B4-BE49-F238E27FC236}">
                  <a16:creationId xmlns:a16="http://schemas.microsoft.com/office/drawing/2014/main" id="{9455954D-1A49-D2EA-9D22-9A4C9E897AF7}"/>
                </a:ext>
              </a:extLst>
            </p:cNvPr>
            <p:cNvSpPr txBox="1"/>
            <p:nvPr/>
          </p:nvSpPr>
          <p:spPr>
            <a:xfrm>
              <a:off x="7400925" y="407084"/>
              <a:ext cx="4161604" cy="369332"/>
            </a:xfrm>
            <a:prstGeom prst="rect">
              <a:avLst/>
            </a:prstGeom>
            <a:noFill/>
          </p:spPr>
          <p:txBody>
            <a:bodyPr wrap="square" rtlCol="0">
              <a:spAutoFit/>
            </a:bodyPr>
            <a:lstStyle/>
            <a:p>
              <a:pPr algn="r"/>
              <a:r>
                <a:rPr lang="en-US" b="1" dirty="0">
                  <a:solidFill>
                    <a:srgbClr val="B86125"/>
                  </a:solidFill>
                  <a:latin typeface="Lato" panose="020F0502020204030203" pitchFamily="34" charset="0"/>
                  <a:cs typeface="Arial" panose="020B0604020202020204" pitchFamily="34" charset="0"/>
                </a:rPr>
                <a:t>The Keys To Defending Auto Claims</a:t>
              </a:r>
            </a:p>
          </p:txBody>
        </p:sp>
        <p:cxnSp>
          <p:nvCxnSpPr>
            <p:cNvPr id="11" name="Straight Connector 10">
              <a:extLst>
                <a:ext uri="{FF2B5EF4-FFF2-40B4-BE49-F238E27FC236}">
                  <a16:creationId xmlns:a16="http://schemas.microsoft.com/office/drawing/2014/main" id="{AB91BCB9-8B3A-7CB2-4195-8D63FA71D2C7}"/>
                </a:ext>
              </a:extLst>
            </p:cNvPr>
            <p:cNvCxnSpPr>
              <a:cxnSpLocks/>
            </p:cNvCxnSpPr>
            <p:nvPr/>
          </p:nvCxnSpPr>
          <p:spPr>
            <a:xfrm flipH="1">
              <a:off x="5033473" y="615820"/>
              <a:ext cx="2597921" cy="0"/>
            </a:xfrm>
            <a:prstGeom prst="line">
              <a:avLst/>
            </a:prstGeom>
            <a:ln>
              <a:solidFill>
                <a:srgbClr val="B8612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05407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11914-4C55-E9DF-8A46-8FC56F102983}"/>
            </a:ext>
          </a:extLst>
        </p:cNvPr>
        <p:cNvGrpSpPr/>
        <p:nvPr/>
      </p:nvGrpSpPr>
      <p:grpSpPr>
        <a:xfrm>
          <a:off x="0" y="0"/>
          <a:ext cx="0" cy="0"/>
          <a:chOff x="0" y="0"/>
          <a:chExt cx="0" cy="0"/>
        </a:xfrm>
      </p:grpSpPr>
      <p:pic>
        <p:nvPicPr>
          <p:cNvPr id="2" name="Picture 1" descr="A person writing on a clipboard&#10;&#10;Description automatically generated">
            <a:extLst>
              <a:ext uri="{FF2B5EF4-FFF2-40B4-BE49-F238E27FC236}">
                <a16:creationId xmlns:a16="http://schemas.microsoft.com/office/drawing/2014/main" id="{C36CFF23-4DCC-5B99-9E97-74C5343E6B9B}"/>
              </a:ext>
            </a:extLst>
          </p:cNvPr>
          <p:cNvPicPr>
            <a:picLocks noChangeAspect="1"/>
          </p:cNvPicPr>
          <p:nvPr/>
        </p:nvPicPr>
        <p:blipFill>
          <a:blip r:embed="rId2"/>
          <a:srcRect/>
          <a:stretch/>
        </p:blipFill>
        <p:spPr>
          <a:xfrm>
            <a:off x="0" y="-4106"/>
            <a:ext cx="12191998" cy="6862106"/>
          </a:xfrm>
          <a:prstGeom prst="rect">
            <a:avLst/>
          </a:prstGeom>
        </p:spPr>
      </p:pic>
      <p:sp>
        <p:nvSpPr>
          <p:cNvPr id="3" name="Rectangle 2">
            <a:extLst>
              <a:ext uri="{FF2B5EF4-FFF2-40B4-BE49-F238E27FC236}">
                <a16:creationId xmlns:a16="http://schemas.microsoft.com/office/drawing/2014/main" id="{90F5A9C8-D081-9D48-3339-3B0CCB62700F}"/>
              </a:ext>
            </a:extLst>
          </p:cNvPr>
          <p:cNvSpPr/>
          <p:nvPr/>
        </p:nvSpPr>
        <p:spPr>
          <a:xfrm>
            <a:off x="1757363" y="675563"/>
            <a:ext cx="8677275" cy="5506874"/>
          </a:xfrm>
          <a:prstGeom prst="rect">
            <a:avLst/>
          </a:prstGeom>
          <a:solidFill>
            <a:srgbClr val="0C2241">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F863AD2-FA62-B430-250F-1EEF20A01597}"/>
              </a:ext>
            </a:extLst>
          </p:cNvPr>
          <p:cNvSpPr txBox="1"/>
          <p:nvPr/>
        </p:nvSpPr>
        <p:spPr>
          <a:xfrm>
            <a:off x="2405640" y="2842189"/>
            <a:ext cx="7380717" cy="2585323"/>
          </a:xfrm>
          <a:prstGeom prst="rect">
            <a:avLst/>
          </a:prstGeom>
          <a:noFill/>
        </p:spPr>
        <p:txBody>
          <a:bodyPr wrap="square" rtlCol="0">
            <a:spAutoFit/>
          </a:bodyPr>
          <a:lstStyle/>
          <a:p>
            <a:pPr algn="ctr"/>
            <a:r>
              <a:rPr lang="en-US" sz="5400" b="1" dirty="0">
                <a:solidFill>
                  <a:schemeClr val="bg1"/>
                </a:solidFill>
                <a:latin typeface="Lato Black" panose="020F0A02020204030203" pitchFamily="34" charset="0"/>
              </a:rPr>
              <a:t>You Get In An Accident: What Steps Should You Take</a:t>
            </a:r>
          </a:p>
        </p:txBody>
      </p:sp>
      <p:pic>
        <p:nvPicPr>
          <p:cNvPr id="5" name="Picture 4" descr="Logo, icon&#10;&#10;Description automatically generated">
            <a:extLst>
              <a:ext uri="{FF2B5EF4-FFF2-40B4-BE49-F238E27FC236}">
                <a16:creationId xmlns:a16="http://schemas.microsoft.com/office/drawing/2014/main" id="{F2EC35AA-312A-8082-5CB5-3F9BE7F86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742" y="1882763"/>
            <a:ext cx="686512" cy="74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437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A8374-1DB5-FCF6-4332-9C33D5CA38B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F0217C9-03BA-E4AD-C569-36E76A81F3A3}"/>
              </a:ext>
            </a:extLst>
          </p:cNvPr>
          <p:cNvSpPr/>
          <p:nvPr/>
        </p:nvSpPr>
        <p:spPr>
          <a:xfrm>
            <a:off x="0" y="6227138"/>
            <a:ext cx="12191999" cy="630861"/>
          </a:xfrm>
          <a:prstGeom prst="rect">
            <a:avLst/>
          </a:prstGeom>
          <a:solidFill>
            <a:srgbClr val="0B2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AAC8687-AEA9-A44D-160C-27E00F81C629}"/>
              </a:ext>
            </a:extLst>
          </p:cNvPr>
          <p:cNvSpPr txBox="1"/>
          <p:nvPr/>
        </p:nvSpPr>
        <p:spPr>
          <a:xfrm>
            <a:off x="304800" y="480316"/>
            <a:ext cx="9677400" cy="646331"/>
          </a:xfrm>
          <a:prstGeom prst="rect">
            <a:avLst/>
          </a:prstGeom>
          <a:noFill/>
          <a:effectLst/>
        </p:spPr>
        <p:txBody>
          <a:bodyPr wrap="square" rtlCol="0" anchor="ctr">
            <a:spAutoFit/>
          </a:bodyPr>
          <a:lstStyle/>
          <a:p>
            <a:r>
              <a:rPr lang="en-US" sz="3600" b="1" dirty="0">
                <a:solidFill>
                  <a:srgbClr val="0B233F"/>
                </a:solidFill>
                <a:latin typeface="Lato Black" panose="020F0A02020204030203" pitchFamily="34" charset="0"/>
                <a:cs typeface="Arial" panose="020B0604020202020204" pitchFamily="34" charset="0"/>
              </a:rPr>
              <a:t>ADVICE: FOR THE ACCIDENT SCENE…</a:t>
            </a:r>
          </a:p>
        </p:txBody>
      </p:sp>
      <p:sp>
        <p:nvSpPr>
          <p:cNvPr id="15" name="TextBox 14">
            <a:extLst>
              <a:ext uri="{FF2B5EF4-FFF2-40B4-BE49-F238E27FC236}">
                <a16:creationId xmlns:a16="http://schemas.microsoft.com/office/drawing/2014/main" id="{A960AF0B-7169-BFF6-E050-0703FFE466FA}"/>
              </a:ext>
            </a:extLst>
          </p:cNvPr>
          <p:cNvSpPr txBox="1"/>
          <p:nvPr/>
        </p:nvSpPr>
        <p:spPr>
          <a:xfrm>
            <a:off x="5257800" y="6340872"/>
            <a:ext cx="6609529" cy="369332"/>
          </a:xfrm>
          <a:prstGeom prst="rect">
            <a:avLst/>
          </a:prstGeom>
          <a:noFill/>
        </p:spPr>
        <p:txBody>
          <a:bodyPr wrap="square" rtlCol="0">
            <a:spAutoFit/>
          </a:bodyPr>
          <a:lstStyle/>
          <a:p>
            <a:pPr algn="r"/>
            <a:r>
              <a:rPr lang="en-US" dirty="0">
                <a:solidFill>
                  <a:schemeClr val="bg1"/>
                </a:solidFill>
                <a:latin typeface="Lato" panose="020F0502020204030203" pitchFamily="34" charset="0"/>
                <a:cs typeface="Arial" panose="020B0604020202020204" pitchFamily="34" charset="0"/>
              </a:rPr>
              <a:t>The Keys To Defending Auto Claims</a:t>
            </a:r>
          </a:p>
        </p:txBody>
      </p:sp>
      <p:sp>
        <p:nvSpPr>
          <p:cNvPr id="19" name="TextBox 18">
            <a:extLst>
              <a:ext uri="{FF2B5EF4-FFF2-40B4-BE49-F238E27FC236}">
                <a16:creationId xmlns:a16="http://schemas.microsoft.com/office/drawing/2014/main" id="{A4DDCDE8-AEDD-6D7D-40FF-CF8A7E7FFE32}"/>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23</a:t>
            </a:fld>
            <a:endParaRPr lang="en-US" sz="16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AAE057F-08C9-7089-DBD3-D2E52B21506F}"/>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14" name="Group 13">
            <a:extLst>
              <a:ext uri="{FF2B5EF4-FFF2-40B4-BE49-F238E27FC236}">
                <a16:creationId xmlns:a16="http://schemas.microsoft.com/office/drawing/2014/main" id="{1F5FB765-35CD-807F-C80C-EED96A237E3E}"/>
              </a:ext>
            </a:extLst>
          </p:cNvPr>
          <p:cNvGrpSpPr/>
          <p:nvPr/>
        </p:nvGrpSpPr>
        <p:grpSpPr>
          <a:xfrm>
            <a:off x="10210800" y="-123987"/>
            <a:ext cx="1209392" cy="1190787"/>
            <a:chOff x="315964" y="-146419"/>
            <a:chExt cx="1209392" cy="1190787"/>
          </a:xfrm>
        </p:grpSpPr>
        <p:sp>
          <p:nvSpPr>
            <p:cNvPr id="17" name="Rectangle: Rounded Corners 16">
              <a:extLst>
                <a:ext uri="{FF2B5EF4-FFF2-40B4-BE49-F238E27FC236}">
                  <a16:creationId xmlns:a16="http://schemas.microsoft.com/office/drawing/2014/main" id="{8BA3CBE0-D556-BDC6-A526-B5FFE2AD008F}"/>
                </a:ext>
              </a:extLst>
            </p:cNvPr>
            <p:cNvSpPr/>
            <p:nvPr/>
          </p:nvSpPr>
          <p:spPr>
            <a:xfrm>
              <a:off x="315964" y="-146419"/>
              <a:ext cx="1209392" cy="1190787"/>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4" descr="Logo, icon&#10;&#10;Description automatically generated">
              <a:extLst>
                <a:ext uri="{FF2B5EF4-FFF2-40B4-BE49-F238E27FC236}">
                  <a16:creationId xmlns:a16="http://schemas.microsoft.com/office/drawing/2014/main" id="{41EB6C06-58AD-9779-DA4F-A6C4BCBC88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838" y="208754"/>
              <a:ext cx="535643" cy="5784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5FC67AA8-F739-E900-8006-1B572926BDE2}"/>
              </a:ext>
            </a:extLst>
          </p:cNvPr>
          <p:cNvGrpSpPr/>
          <p:nvPr/>
        </p:nvGrpSpPr>
        <p:grpSpPr>
          <a:xfrm>
            <a:off x="766842" y="2680481"/>
            <a:ext cx="10434557" cy="2805921"/>
            <a:chOff x="2457631" y="2461133"/>
            <a:chExt cx="8080401" cy="2395424"/>
          </a:xfrm>
        </p:grpSpPr>
        <p:sp>
          <p:nvSpPr>
            <p:cNvPr id="3" name="Freeform: Shape 2">
              <a:extLst>
                <a:ext uri="{FF2B5EF4-FFF2-40B4-BE49-F238E27FC236}">
                  <a16:creationId xmlns:a16="http://schemas.microsoft.com/office/drawing/2014/main" id="{E4FFD038-2C4E-35A1-C458-E21C9D7B0B5B}"/>
                </a:ext>
              </a:extLst>
            </p:cNvPr>
            <p:cNvSpPr/>
            <p:nvPr/>
          </p:nvSpPr>
          <p:spPr>
            <a:xfrm>
              <a:off x="2457631" y="2506760"/>
              <a:ext cx="3701693" cy="2349797"/>
            </a:xfrm>
            <a:custGeom>
              <a:avLst/>
              <a:gdLst>
                <a:gd name="connsiteX0" fmla="*/ 0 w 3701693"/>
                <a:gd name="connsiteY0" fmla="*/ 222102 h 2221015"/>
                <a:gd name="connsiteX1" fmla="*/ 222102 w 3701693"/>
                <a:gd name="connsiteY1" fmla="*/ 0 h 2221015"/>
                <a:gd name="connsiteX2" fmla="*/ 3479592 w 3701693"/>
                <a:gd name="connsiteY2" fmla="*/ 0 h 2221015"/>
                <a:gd name="connsiteX3" fmla="*/ 3701694 w 3701693"/>
                <a:gd name="connsiteY3" fmla="*/ 222102 h 2221015"/>
                <a:gd name="connsiteX4" fmla="*/ 3701693 w 3701693"/>
                <a:gd name="connsiteY4" fmla="*/ 1998914 h 2221015"/>
                <a:gd name="connsiteX5" fmla="*/ 3479591 w 3701693"/>
                <a:gd name="connsiteY5" fmla="*/ 2221016 h 2221015"/>
                <a:gd name="connsiteX6" fmla="*/ 222102 w 3701693"/>
                <a:gd name="connsiteY6" fmla="*/ 2221015 h 2221015"/>
                <a:gd name="connsiteX7" fmla="*/ 0 w 3701693"/>
                <a:gd name="connsiteY7" fmla="*/ 1998913 h 2221015"/>
                <a:gd name="connsiteX8" fmla="*/ 0 w 3701693"/>
                <a:gd name="connsiteY8" fmla="*/ 222102 h 222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1693" h="2221015">
                  <a:moveTo>
                    <a:pt x="0" y="222102"/>
                  </a:moveTo>
                  <a:cubicBezTo>
                    <a:pt x="0" y="99438"/>
                    <a:pt x="99438" y="0"/>
                    <a:pt x="222102" y="0"/>
                  </a:cubicBezTo>
                  <a:lnTo>
                    <a:pt x="3479592" y="0"/>
                  </a:lnTo>
                  <a:cubicBezTo>
                    <a:pt x="3602256" y="0"/>
                    <a:pt x="3701694" y="99438"/>
                    <a:pt x="3701694" y="222102"/>
                  </a:cubicBezTo>
                  <a:cubicBezTo>
                    <a:pt x="3701694" y="814373"/>
                    <a:pt x="3701693" y="1406643"/>
                    <a:pt x="3701693" y="1998914"/>
                  </a:cubicBezTo>
                  <a:cubicBezTo>
                    <a:pt x="3701693" y="2121578"/>
                    <a:pt x="3602255" y="2221016"/>
                    <a:pt x="3479591" y="2221016"/>
                  </a:cubicBezTo>
                  <a:lnTo>
                    <a:pt x="222102" y="2221015"/>
                  </a:lnTo>
                  <a:cubicBezTo>
                    <a:pt x="99438" y="2221015"/>
                    <a:pt x="0" y="2121577"/>
                    <a:pt x="0" y="1998913"/>
                  </a:cubicBezTo>
                  <a:lnTo>
                    <a:pt x="0" y="222102"/>
                  </a:lnTo>
                  <a:close/>
                </a:path>
              </a:pathLst>
            </a:custGeom>
            <a:solidFill>
              <a:srgbClr val="B8612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441" tIns="137441" rIns="137441" bIns="137441" numCol="1" spcCol="1270" anchor="t" anchorCtr="0">
              <a:noAutofit/>
            </a:bodyPr>
            <a:lstStyle/>
            <a:p>
              <a:pPr marL="0" lvl="0" indent="0" defTabSz="844550">
                <a:lnSpc>
                  <a:spcPct val="90000"/>
                </a:lnSpc>
                <a:spcBef>
                  <a:spcPct val="0"/>
                </a:spcBef>
                <a:spcAft>
                  <a:spcPct val="35000"/>
                </a:spcAft>
                <a:buNone/>
              </a:pPr>
              <a:endParaRPr lang="en-US" sz="1500" kern="1200" dirty="0"/>
            </a:p>
          </p:txBody>
        </p:sp>
        <p:sp>
          <p:nvSpPr>
            <p:cNvPr id="4" name="Freeform: Shape 3">
              <a:extLst>
                <a:ext uri="{FF2B5EF4-FFF2-40B4-BE49-F238E27FC236}">
                  <a16:creationId xmlns:a16="http://schemas.microsoft.com/office/drawing/2014/main" id="{31DF96E7-5665-EFCC-B938-8C8E40E5AB95}"/>
                </a:ext>
              </a:extLst>
            </p:cNvPr>
            <p:cNvSpPr/>
            <p:nvPr/>
          </p:nvSpPr>
          <p:spPr>
            <a:xfrm>
              <a:off x="6836339" y="2461133"/>
              <a:ext cx="3701693" cy="2349797"/>
            </a:xfrm>
            <a:custGeom>
              <a:avLst/>
              <a:gdLst>
                <a:gd name="connsiteX0" fmla="*/ 0 w 3701693"/>
                <a:gd name="connsiteY0" fmla="*/ 222102 h 2221015"/>
                <a:gd name="connsiteX1" fmla="*/ 222102 w 3701693"/>
                <a:gd name="connsiteY1" fmla="*/ 0 h 2221015"/>
                <a:gd name="connsiteX2" fmla="*/ 3479592 w 3701693"/>
                <a:gd name="connsiteY2" fmla="*/ 0 h 2221015"/>
                <a:gd name="connsiteX3" fmla="*/ 3701694 w 3701693"/>
                <a:gd name="connsiteY3" fmla="*/ 222102 h 2221015"/>
                <a:gd name="connsiteX4" fmla="*/ 3701693 w 3701693"/>
                <a:gd name="connsiteY4" fmla="*/ 1998914 h 2221015"/>
                <a:gd name="connsiteX5" fmla="*/ 3479591 w 3701693"/>
                <a:gd name="connsiteY5" fmla="*/ 2221016 h 2221015"/>
                <a:gd name="connsiteX6" fmla="*/ 222102 w 3701693"/>
                <a:gd name="connsiteY6" fmla="*/ 2221015 h 2221015"/>
                <a:gd name="connsiteX7" fmla="*/ 0 w 3701693"/>
                <a:gd name="connsiteY7" fmla="*/ 1998913 h 2221015"/>
                <a:gd name="connsiteX8" fmla="*/ 0 w 3701693"/>
                <a:gd name="connsiteY8" fmla="*/ 222102 h 222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1693" h="2221015">
                  <a:moveTo>
                    <a:pt x="0" y="222102"/>
                  </a:moveTo>
                  <a:cubicBezTo>
                    <a:pt x="0" y="99438"/>
                    <a:pt x="99438" y="0"/>
                    <a:pt x="222102" y="0"/>
                  </a:cubicBezTo>
                  <a:lnTo>
                    <a:pt x="3479592" y="0"/>
                  </a:lnTo>
                  <a:cubicBezTo>
                    <a:pt x="3602256" y="0"/>
                    <a:pt x="3701694" y="99438"/>
                    <a:pt x="3701694" y="222102"/>
                  </a:cubicBezTo>
                  <a:cubicBezTo>
                    <a:pt x="3701694" y="814373"/>
                    <a:pt x="3701693" y="1406643"/>
                    <a:pt x="3701693" y="1998914"/>
                  </a:cubicBezTo>
                  <a:cubicBezTo>
                    <a:pt x="3701693" y="2121578"/>
                    <a:pt x="3602255" y="2221016"/>
                    <a:pt x="3479591" y="2221016"/>
                  </a:cubicBezTo>
                  <a:lnTo>
                    <a:pt x="222102" y="2221015"/>
                  </a:lnTo>
                  <a:cubicBezTo>
                    <a:pt x="99438" y="2221015"/>
                    <a:pt x="0" y="2121577"/>
                    <a:pt x="0" y="1998913"/>
                  </a:cubicBezTo>
                  <a:lnTo>
                    <a:pt x="0" y="222102"/>
                  </a:lnTo>
                  <a:close/>
                </a:path>
              </a:pathLst>
            </a:custGeom>
            <a:solidFill>
              <a:srgbClr val="B8612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441" tIns="137441" rIns="137441" bIns="137441" numCol="1" spcCol="1270" anchor="t" anchorCtr="0">
              <a:noAutofit/>
            </a:bodyPr>
            <a:lstStyle/>
            <a:p>
              <a:pPr marL="0" lvl="0" indent="0" algn="l" defTabSz="844550">
                <a:lnSpc>
                  <a:spcPct val="90000"/>
                </a:lnSpc>
                <a:spcBef>
                  <a:spcPct val="0"/>
                </a:spcBef>
                <a:spcAft>
                  <a:spcPct val="35000"/>
                </a:spcAft>
                <a:buNone/>
              </a:pPr>
              <a:endParaRPr lang="en-US" sz="1500" kern="1200" dirty="0"/>
            </a:p>
          </p:txBody>
        </p:sp>
        <p:sp>
          <p:nvSpPr>
            <p:cNvPr id="5" name="TextBox 4">
              <a:extLst>
                <a:ext uri="{FF2B5EF4-FFF2-40B4-BE49-F238E27FC236}">
                  <a16:creationId xmlns:a16="http://schemas.microsoft.com/office/drawing/2014/main" id="{ACDD76BB-C319-855F-4E4C-EC1FB7E3EC94}"/>
                </a:ext>
              </a:extLst>
            </p:cNvPr>
            <p:cNvSpPr txBox="1"/>
            <p:nvPr/>
          </p:nvSpPr>
          <p:spPr>
            <a:xfrm>
              <a:off x="2630907" y="2841080"/>
              <a:ext cx="3368993" cy="1739405"/>
            </a:xfrm>
            <a:prstGeom prst="rect">
              <a:avLst/>
            </a:prstGeom>
            <a:noFill/>
          </p:spPr>
          <p:txBody>
            <a:bodyPr wrap="square">
              <a:spAutoFit/>
            </a:bodyPr>
            <a:lstStyle/>
            <a:p>
              <a:pPr marL="285750" lvl="1" indent="-285750" algn="l" defTabSz="666750">
                <a:spcBef>
                  <a:spcPct val="0"/>
                </a:spcBef>
                <a:spcAft>
                  <a:spcPct val="15000"/>
                </a:spcAft>
                <a:buFont typeface="Arial" panose="020B0604020202020204" pitchFamily="34" charset="0"/>
                <a:buChar char="•"/>
              </a:pPr>
              <a:r>
                <a:rPr lang="en-US" sz="1600" kern="1200" dirty="0">
                  <a:solidFill>
                    <a:schemeClr val="bg1"/>
                  </a:solidFill>
                  <a:latin typeface="Lato" panose="020F0502020204030203" pitchFamily="34" charset="0"/>
                </a:rPr>
                <a:t>Get upset or argue with the other party</a:t>
              </a:r>
            </a:p>
            <a:p>
              <a:pPr marL="285750" lvl="1" indent="-285750" algn="l" defTabSz="666750">
                <a:spcBef>
                  <a:spcPct val="0"/>
                </a:spcBef>
                <a:spcAft>
                  <a:spcPct val="15000"/>
                </a:spcAft>
                <a:buFont typeface="Arial" panose="020B0604020202020204" pitchFamily="34" charset="0"/>
                <a:buChar char="•"/>
              </a:pPr>
              <a:r>
                <a:rPr lang="en-US" sz="1600" kern="1200" dirty="0">
                  <a:solidFill>
                    <a:schemeClr val="bg1"/>
                  </a:solidFill>
                  <a:latin typeface="Lato" panose="020F0502020204030203" pitchFamily="34" charset="0"/>
                </a:rPr>
                <a:t>Admit fault </a:t>
              </a:r>
            </a:p>
            <a:p>
              <a:pPr marL="285750" lvl="1" indent="-285750" algn="l" defTabSz="666750">
                <a:spcBef>
                  <a:spcPct val="0"/>
                </a:spcBef>
                <a:spcAft>
                  <a:spcPct val="15000"/>
                </a:spcAft>
                <a:buFont typeface="Arial" panose="020B0604020202020204" pitchFamily="34" charset="0"/>
                <a:buChar char="•"/>
              </a:pPr>
              <a:r>
                <a:rPr lang="en-US" sz="1600" kern="1200" dirty="0">
                  <a:solidFill>
                    <a:schemeClr val="bg1"/>
                  </a:solidFill>
                  <a:latin typeface="Lato" panose="020F0502020204030203" pitchFamily="34" charset="0"/>
                </a:rPr>
                <a:t>Post anything on social media</a:t>
              </a:r>
            </a:p>
            <a:p>
              <a:pPr marL="285750" lvl="1" indent="-285750" algn="l" defTabSz="666750">
                <a:spcBef>
                  <a:spcPct val="0"/>
                </a:spcBef>
                <a:spcAft>
                  <a:spcPct val="15000"/>
                </a:spcAft>
                <a:buFont typeface="Arial" panose="020B0604020202020204" pitchFamily="34" charset="0"/>
                <a:buChar char="•"/>
              </a:pPr>
              <a:r>
                <a:rPr lang="en-US" sz="1600" kern="1200" dirty="0">
                  <a:solidFill>
                    <a:schemeClr val="bg1"/>
                  </a:solidFill>
                  <a:latin typeface="Lato" panose="020F0502020204030203" pitchFamily="34" charset="0"/>
                </a:rPr>
                <a:t>Get tunnel vision</a:t>
              </a:r>
            </a:p>
            <a:p>
              <a:pPr marL="285750" lvl="1" indent="-285750" algn="l" defTabSz="666750">
                <a:spcBef>
                  <a:spcPct val="0"/>
                </a:spcBef>
                <a:spcAft>
                  <a:spcPct val="15000"/>
                </a:spcAft>
                <a:buFont typeface="Arial" panose="020B0604020202020204" pitchFamily="34" charset="0"/>
                <a:buChar char="•"/>
              </a:pPr>
              <a:r>
                <a:rPr lang="en-US" sz="1600" kern="1200" dirty="0">
                  <a:solidFill>
                    <a:schemeClr val="bg1"/>
                  </a:solidFill>
                  <a:latin typeface="Lato" panose="020F0502020204030203" pitchFamily="34" charset="0"/>
                </a:rPr>
                <a:t>Trust your memory</a:t>
              </a:r>
            </a:p>
            <a:p>
              <a:pPr marL="285750" lvl="1" indent="-285750" algn="l" defTabSz="666750">
                <a:spcBef>
                  <a:spcPct val="0"/>
                </a:spcBef>
                <a:spcAft>
                  <a:spcPct val="15000"/>
                </a:spcAft>
                <a:buFont typeface="Arial" panose="020B0604020202020204" pitchFamily="34" charset="0"/>
                <a:buChar char="•"/>
              </a:pPr>
              <a:r>
                <a:rPr lang="en-US" sz="1600" b="1" kern="1200" dirty="0">
                  <a:solidFill>
                    <a:schemeClr val="bg1"/>
                  </a:solidFill>
                  <a:latin typeface="Lato" panose="020F0502020204030203" pitchFamily="34" charset="0"/>
                </a:rPr>
                <a:t>Offer/Agree to pay for their damages</a:t>
              </a:r>
            </a:p>
            <a:p>
              <a:pPr marL="742950" lvl="2" indent="-285750" defTabSz="666750">
                <a:spcBef>
                  <a:spcPct val="0"/>
                </a:spcBef>
                <a:spcAft>
                  <a:spcPct val="15000"/>
                </a:spcAft>
                <a:buFont typeface="Arial" panose="020B0604020202020204" pitchFamily="34" charset="0"/>
                <a:buChar char="•"/>
              </a:pPr>
              <a:r>
                <a:rPr lang="en-US" sz="1600" kern="1200" dirty="0">
                  <a:solidFill>
                    <a:schemeClr val="bg1"/>
                  </a:solidFill>
                  <a:latin typeface="Lato" panose="020F0502020204030203" pitchFamily="34" charset="0"/>
                </a:rPr>
                <a:t>This could negatively effect coverage</a:t>
              </a:r>
            </a:p>
          </p:txBody>
        </p:sp>
        <p:sp>
          <p:nvSpPr>
            <p:cNvPr id="6" name="TextBox 5">
              <a:extLst>
                <a:ext uri="{FF2B5EF4-FFF2-40B4-BE49-F238E27FC236}">
                  <a16:creationId xmlns:a16="http://schemas.microsoft.com/office/drawing/2014/main" id="{39D379CC-7F6C-2A2F-4C79-85B20C45DB4C}"/>
                </a:ext>
              </a:extLst>
            </p:cNvPr>
            <p:cNvSpPr txBox="1"/>
            <p:nvPr/>
          </p:nvSpPr>
          <p:spPr>
            <a:xfrm>
              <a:off x="6985950" y="2653987"/>
              <a:ext cx="3513585" cy="2019233"/>
            </a:xfrm>
            <a:prstGeom prst="rect">
              <a:avLst/>
            </a:prstGeom>
            <a:noFill/>
          </p:spPr>
          <p:txBody>
            <a:bodyPr wrap="square">
              <a:spAutoFit/>
            </a:bodyPr>
            <a:lstStyle/>
            <a:p>
              <a:pPr marL="285750" lvl="0" indent="-285750" defTabSz="844550">
                <a:lnSpc>
                  <a:spcPct val="90000"/>
                </a:lnSpc>
                <a:spcBef>
                  <a:spcPct val="0"/>
                </a:spcBef>
                <a:spcAft>
                  <a:spcPct val="35000"/>
                </a:spcAft>
                <a:buFont typeface="Arial" panose="020B0604020202020204" pitchFamily="34" charset="0"/>
                <a:buChar char="•"/>
              </a:pPr>
              <a:r>
                <a:rPr lang="en-US" sz="1400" kern="1200" dirty="0">
                  <a:solidFill>
                    <a:schemeClr val="bg1"/>
                  </a:solidFill>
                  <a:latin typeface="Lato" panose="020F0502020204030203" pitchFamily="34" charset="0"/>
                </a:rPr>
                <a:t>Act like you always have an audience</a:t>
              </a:r>
            </a:p>
            <a:p>
              <a:pPr marL="742950" lvl="1" indent="-285750" defTabSz="844550">
                <a:lnSpc>
                  <a:spcPct val="90000"/>
                </a:lnSpc>
                <a:spcBef>
                  <a:spcPct val="0"/>
                </a:spcBef>
                <a:spcAft>
                  <a:spcPct val="35000"/>
                </a:spcAft>
                <a:buFont typeface="Arial" panose="020B0604020202020204" pitchFamily="34" charset="0"/>
                <a:buChar char="•"/>
              </a:pPr>
              <a:r>
                <a:rPr lang="en-US" sz="1400" kern="1200" dirty="0">
                  <a:solidFill>
                    <a:schemeClr val="bg1"/>
                  </a:solidFill>
                  <a:latin typeface="Lato" panose="020F0502020204030203" pitchFamily="34" charset="0"/>
                </a:rPr>
                <a:t>You are in public and have no enforceable "right to privacy."</a:t>
              </a:r>
            </a:p>
            <a:p>
              <a:pPr marL="285750" lvl="0" indent="-285750" defTabSz="844550">
                <a:lnSpc>
                  <a:spcPct val="90000"/>
                </a:lnSpc>
                <a:spcBef>
                  <a:spcPct val="0"/>
                </a:spcBef>
                <a:spcAft>
                  <a:spcPct val="35000"/>
                </a:spcAft>
                <a:buFont typeface="Arial" panose="020B0604020202020204" pitchFamily="34" charset="0"/>
                <a:buChar char="•"/>
              </a:pPr>
              <a:r>
                <a:rPr lang="en-US" sz="1400" kern="1200" dirty="0">
                  <a:solidFill>
                    <a:schemeClr val="bg1"/>
                  </a:solidFill>
                  <a:latin typeface="Lato" panose="020F0502020204030203" pitchFamily="34" charset="0"/>
                </a:rPr>
                <a:t>Check on the other party</a:t>
              </a:r>
            </a:p>
            <a:p>
              <a:pPr marL="285750" lvl="0" indent="-285750" defTabSz="844550">
                <a:lnSpc>
                  <a:spcPct val="90000"/>
                </a:lnSpc>
                <a:spcBef>
                  <a:spcPct val="0"/>
                </a:spcBef>
                <a:spcAft>
                  <a:spcPct val="35000"/>
                </a:spcAft>
                <a:buFont typeface="Arial" panose="020B0604020202020204" pitchFamily="34" charset="0"/>
                <a:buChar char="•"/>
              </a:pPr>
              <a:r>
                <a:rPr lang="en-US" sz="1400" kern="1200" dirty="0">
                  <a:solidFill>
                    <a:schemeClr val="bg1"/>
                  </a:solidFill>
                  <a:latin typeface="Lato" panose="020F0502020204030203" pitchFamily="34" charset="0"/>
                </a:rPr>
                <a:t>Be aware of electronic communication</a:t>
              </a:r>
            </a:p>
            <a:p>
              <a:pPr marL="742950" lvl="1" indent="-285750" defTabSz="844550">
                <a:lnSpc>
                  <a:spcPct val="90000"/>
                </a:lnSpc>
                <a:spcBef>
                  <a:spcPct val="0"/>
                </a:spcBef>
                <a:spcAft>
                  <a:spcPct val="35000"/>
                </a:spcAft>
                <a:buFont typeface="Arial" panose="020B0604020202020204" pitchFamily="34" charset="0"/>
                <a:buChar char="•"/>
              </a:pPr>
              <a:r>
                <a:rPr lang="en-US" sz="1400" kern="1200" dirty="0">
                  <a:solidFill>
                    <a:schemeClr val="bg1"/>
                  </a:solidFill>
                  <a:latin typeface="Lato" panose="020F0502020204030203" pitchFamily="34" charset="0"/>
                </a:rPr>
                <a:t>Text/email if you want it documented</a:t>
              </a:r>
            </a:p>
            <a:p>
              <a:pPr marL="285750" lvl="0" indent="-285750" defTabSz="844550">
                <a:lnSpc>
                  <a:spcPct val="90000"/>
                </a:lnSpc>
                <a:spcBef>
                  <a:spcPct val="0"/>
                </a:spcBef>
                <a:spcAft>
                  <a:spcPct val="35000"/>
                </a:spcAft>
                <a:buFont typeface="Arial" panose="020B0604020202020204" pitchFamily="34" charset="0"/>
                <a:buChar char="•"/>
              </a:pPr>
              <a:r>
                <a:rPr lang="en-US" sz="1400" kern="1200" dirty="0">
                  <a:solidFill>
                    <a:schemeClr val="bg1"/>
                  </a:solidFill>
                  <a:latin typeface="Lato" panose="020F0502020204030203" pitchFamily="34" charset="0"/>
                </a:rPr>
                <a:t>Be aware of your surroundings post accident</a:t>
              </a:r>
            </a:p>
            <a:p>
              <a:pPr marL="285750" lvl="0" indent="-285750" defTabSz="844550">
                <a:lnSpc>
                  <a:spcPct val="90000"/>
                </a:lnSpc>
                <a:spcBef>
                  <a:spcPct val="0"/>
                </a:spcBef>
                <a:spcAft>
                  <a:spcPct val="35000"/>
                </a:spcAft>
                <a:buFont typeface="Arial" panose="020B0604020202020204" pitchFamily="34" charset="0"/>
                <a:buChar char="•"/>
              </a:pPr>
              <a:r>
                <a:rPr lang="en-US" sz="1400" kern="1200" dirty="0">
                  <a:solidFill>
                    <a:schemeClr val="bg1"/>
                  </a:solidFill>
                  <a:latin typeface="Lato" panose="020F0502020204030203" pitchFamily="34" charset="0"/>
                </a:rPr>
                <a:t>Document everything</a:t>
              </a:r>
            </a:p>
            <a:p>
              <a:pPr marL="285750" lvl="0" indent="-285750" defTabSz="844550">
                <a:lnSpc>
                  <a:spcPct val="90000"/>
                </a:lnSpc>
                <a:spcBef>
                  <a:spcPct val="0"/>
                </a:spcBef>
                <a:spcAft>
                  <a:spcPct val="35000"/>
                </a:spcAft>
                <a:buFont typeface="Arial" panose="020B0604020202020204" pitchFamily="34" charset="0"/>
                <a:buChar char="•"/>
              </a:pPr>
              <a:r>
                <a:rPr lang="en-US" sz="1400" b="1" kern="1200" dirty="0">
                  <a:solidFill>
                    <a:schemeClr val="bg1"/>
                  </a:solidFill>
                  <a:latin typeface="Lato" panose="020F0502020204030203" pitchFamily="34" charset="0"/>
                </a:rPr>
                <a:t>Contact Safety/F&amp;P to discuss filing claim</a:t>
              </a:r>
            </a:p>
          </p:txBody>
        </p:sp>
      </p:grpSp>
      <p:sp>
        <p:nvSpPr>
          <p:cNvPr id="8" name="TextBox 7">
            <a:extLst>
              <a:ext uri="{FF2B5EF4-FFF2-40B4-BE49-F238E27FC236}">
                <a16:creationId xmlns:a16="http://schemas.microsoft.com/office/drawing/2014/main" id="{A1D88596-3C9F-4AFB-4662-AA9B9D30945C}"/>
              </a:ext>
            </a:extLst>
          </p:cNvPr>
          <p:cNvSpPr txBox="1"/>
          <p:nvPr/>
        </p:nvSpPr>
        <p:spPr>
          <a:xfrm>
            <a:off x="766842" y="2128345"/>
            <a:ext cx="4780149" cy="446276"/>
          </a:xfrm>
          <a:prstGeom prst="rect">
            <a:avLst/>
          </a:prstGeom>
          <a:noFill/>
        </p:spPr>
        <p:txBody>
          <a:bodyPr wrap="square" rtlCol="0">
            <a:spAutoFit/>
          </a:bodyPr>
          <a:lstStyle/>
          <a:p>
            <a:pPr algn="ctr"/>
            <a:r>
              <a:rPr lang="en-US" sz="2300" b="1" dirty="0">
                <a:solidFill>
                  <a:srgbClr val="0B233F"/>
                </a:solidFill>
                <a:latin typeface="Lato Black" panose="020F0A02020204030203" pitchFamily="34" charset="0"/>
                <a:cs typeface="Arial" panose="020B0604020202020204" pitchFamily="34" charset="0"/>
              </a:rPr>
              <a:t>DON’T</a:t>
            </a:r>
          </a:p>
        </p:txBody>
      </p:sp>
      <p:sp>
        <p:nvSpPr>
          <p:cNvPr id="9" name="TextBox 8">
            <a:extLst>
              <a:ext uri="{FF2B5EF4-FFF2-40B4-BE49-F238E27FC236}">
                <a16:creationId xmlns:a16="http://schemas.microsoft.com/office/drawing/2014/main" id="{7ED0B200-0240-FC27-74D0-BB423DA32A73}"/>
              </a:ext>
            </a:extLst>
          </p:cNvPr>
          <p:cNvSpPr txBox="1"/>
          <p:nvPr/>
        </p:nvSpPr>
        <p:spPr>
          <a:xfrm>
            <a:off x="6421249" y="2128345"/>
            <a:ext cx="4780149" cy="446276"/>
          </a:xfrm>
          <a:prstGeom prst="rect">
            <a:avLst/>
          </a:prstGeom>
          <a:noFill/>
        </p:spPr>
        <p:txBody>
          <a:bodyPr wrap="square" rtlCol="0">
            <a:spAutoFit/>
          </a:bodyPr>
          <a:lstStyle/>
          <a:p>
            <a:pPr algn="ctr"/>
            <a:r>
              <a:rPr lang="en-US" sz="2300" b="1" dirty="0">
                <a:solidFill>
                  <a:srgbClr val="0B233F"/>
                </a:solidFill>
                <a:latin typeface="Lato Black" panose="020F0A02020204030203" pitchFamily="34" charset="0"/>
                <a:cs typeface="Arial" panose="020B0604020202020204" pitchFamily="34" charset="0"/>
              </a:rPr>
              <a:t>DO</a:t>
            </a:r>
          </a:p>
        </p:txBody>
      </p:sp>
      <p:sp>
        <p:nvSpPr>
          <p:cNvPr id="7" name="TextBox 6">
            <a:extLst>
              <a:ext uri="{FF2B5EF4-FFF2-40B4-BE49-F238E27FC236}">
                <a16:creationId xmlns:a16="http://schemas.microsoft.com/office/drawing/2014/main" id="{3F7FC325-DECA-632C-0B11-88588E0BFAB0}"/>
              </a:ext>
            </a:extLst>
          </p:cNvPr>
          <p:cNvSpPr txBox="1"/>
          <p:nvPr/>
        </p:nvSpPr>
        <p:spPr>
          <a:xfrm>
            <a:off x="304800" y="1186784"/>
            <a:ext cx="8551358" cy="400110"/>
          </a:xfrm>
          <a:prstGeom prst="rect">
            <a:avLst/>
          </a:prstGeom>
          <a:noFill/>
        </p:spPr>
        <p:txBody>
          <a:bodyPr wrap="square" rtlCol="0">
            <a:spAutoFit/>
          </a:bodyPr>
          <a:lstStyle/>
          <a:p>
            <a:pPr>
              <a:lnSpc>
                <a:spcPts val="2400"/>
              </a:lnSpc>
            </a:pPr>
            <a:r>
              <a:rPr lang="en-US" sz="2400" b="1" dirty="0">
                <a:solidFill>
                  <a:schemeClr val="accent1"/>
                </a:solidFill>
                <a:latin typeface="Lato" panose="020F0502020204030203" pitchFamily="34" charset="0"/>
                <a:cs typeface="Arial" panose="020B0604020202020204" pitchFamily="34" charset="0"/>
              </a:rPr>
              <a:t>ACCIDENT INVESTIGATION</a:t>
            </a:r>
          </a:p>
        </p:txBody>
      </p:sp>
    </p:spTree>
    <p:extLst>
      <p:ext uri="{BB962C8B-B14F-4D97-AF65-F5344CB8AC3E}">
        <p14:creationId xmlns:p14="http://schemas.microsoft.com/office/powerpoint/2010/main" val="602378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23A1A-0FFA-6D3E-1EDD-ED9C91017FF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CBB3D42-6165-E6E9-71EF-76169EE9BF52}"/>
              </a:ext>
            </a:extLst>
          </p:cNvPr>
          <p:cNvSpPr/>
          <p:nvPr/>
        </p:nvSpPr>
        <p:spPr>
          <a:xfrm>
            <a:off x="0" y="6227138"/>
            <a:ext cx="12191999" cy="630861"/>
          </a:xfrm>
          <a:prstGeom prst="rect">
            <a:avLst/>
          </a:prstGeom>
          <a:solidFill>
            <a:srgbClr val="0B2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08085E-D769-D39D-EEA3-FE0B5B21E556}"/>
              </a:ext>
            </a:extLst>
          </p:cNvPr>
          <p:cNvSpPr txBox="1"/>
          <p:nvPr/>
        </p:nvSpPr>
        <p:spPr>
          <a:xfrm>
            <a:off x="441534" y="548684"/>
            <a:ext cx="9677400" cy="646331"/>
          </a:xfrm>
          <a:prstGeom prst="rect">
            <a:avLst/>
          </a:prstGeom>
          <a:noFill/>
          <a:effectLst/>
        </p:spPr>
        <p:txBody>
          <a:bodyPr wrap="square" rtlCol="0" anchor="ctr">
            <a:spAutoFit/>
          </a:bodyPr>
          <a:lstStyle/>
          <a:p>
            <a:r>
              <a:rPr lang="en-US" sz="3600" b="1" dirty="0">
                <a:solidFill>
                  <a:srgbClr val="0B233F"/>
                </a:solidFill>
                <a:latin typeface="Lato Black" panose="020F0A02020204030203" pitchFamily="34" charset="0"/>
                <a:cs typeface="Arial" panose="020B0604020202020204" pitchFamily="34" charset="0"/>
              </a:rPr>
              <a:t>EVIDENCE TO COLLECT AND PRESERVE</a:t>
            </a:r>
          </a:p>
        </p:txBody>
      </p:sp>
      <p:sp>
        <p:nvSpPr>
          <p:cNvPr id="15" name="TextBox 14">
            <a:extLst>
              <a:ext uri="{FF2B5EF4-FFF2-40B4-BE49-F238E27FC236}">
                <a16:creationId xmlns:a16="http://schemas.microsoft.com/office/drawing/2014/main" id="{F574662E-9867-19AC-7446-9122757FE442}"/>
              </a:ext>
            </a:extLst>
          </p:cNvPr>
          <p:cNvSpPr txBox="1"/>
          <p:nvPr/>
        </p:nvSpPr>
        <p:spPr>
          <a:xfrm>
            <a:off x="5257800" y="6340872"/>
            <a:ext cx="6609529" cy="369332"/>
          </a:xfrm>
          <a:prstGeom prst="rect">
            <a:avLst/>
          </a:prstGeom>
          <a:noFill/>
        </p:spPr>
        <p:txBody>
          <a:bodyPr wrap="square" rtlCol="0">
            <a:spAutoFit/>
          </a:bodyPr>
          <a:lstStyle/>
          <a:p>
            <a:pPr algn="r"/>
            <a:r>
              <a:rPr lang="en-US" dirty="0">
                <a:solidFill>
                  <a:schemeClr val="bg1"/>
                </a:solidFill>
                <a:latin typeface="Lato" panose="020F0502020204030203" pitchFamily="34" charset="0"/>
                <a:cs typeface="Arial" panose="020B0604020202020204" pitchFamily="34" charset="0"/>
              </a:rPr>
              <a:t>The Keys To Defending Auto Claims</a:t>
            </a:r>
          </a:p>
        </p:txBody>
      </p:sp>
      <p:sp>
        <p:nvSpPr>
          <p:cNvPr id="19" name="TextBox 18">
            <a:extLst>
              <a:ext uri="{FF2B5EF4-FFF2-40B4-BE49-F238E27FC236}">
                <a16:creationId xmlns:a16="http://schemas.microsoft.com/office/drawing/2014/main" id="{F10330EF-ABF7-B9EC-6B11-B0C43BF8F298}"/>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24</a:t>
            </a:fld>
            <a:endParaRPr lang="en-US" sz="16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1851FD1-98B6-D9EB-89AF-C91F12B51162}"/>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14" name="Group 13">
            <a:extLst>
              <a:ext uri="{FF2B5EF4-FFF2-40B4-BE49-F238E27FC236}">
                <a16:creationId xmlns:a16="http://schemas.microsoft.com/office/drawing/2014/main" id="{77C7EF72-9DE8-AA50-15E3-3CF4EC8E00BF}"/>
              </a:ext>
            </a:extLst>
          </p:cNvPr>
          <p:cNvGrpSpPr/>
          <p:nvPr/>
        </p:nvGrpSpPr>
        <p:grpSpPr>
          <a:xfrm>
            <a:off x="10210800" y="-123987"/>
            <a:ext cx="1209392" cy="1190787"/>
            <a:chOff x="315964" y="-146419"/>
            <a:chExt cx="1209392" cy="1190787"/>
          </a:xfrm>
        </p:grpSpPr>
        <p:sp>
          <p:nvSpPr>
            <p:cNvPr id="17" name="Rectangle: Rounded Corners 16">
              <a:extLst>
                <a:ext uri="{FF2B5EF4-FFF2-40B4-BE49-F238E27FC236}">
                  <a16:creationId xmlns:a16="http://schemas.microsoft.com/office/drawing/2014/main" id="{BD38C06A-6971-FF72-9BE0-010019F8C442}"/>
                </a:ext>
              </a:extLst>
            </p:cNvPr>
            <p:cNvSpPr/>
            <p:nvPr/>
          </p:nvSpPr>
          <p:spPr>
            <a:xfrm>
              <a:off x="315964" y="-146419"/>
              <a:ext cx="1209392" cy="1190787"/>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4" descr="Logo, icon&#10;&#10;Description automatically generated">
              <a:extLst>
                <a:ext uri="{FF2B5EF4-FFF2-40B4-BE49-F238E27FC236}">
                  <a16:creationId xmlns:a16="http://schemas.microsoft.com/office/drawing/2014/main" id="{DB286CF7-0C65-0618-056A-BB6B8878B6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838" y="208754"/>
              <a:ext cx="535643" cy="57849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B58E7EAD-7048-B7D6-5D2C-17AA47EB805B}"/>
              </a:ext>
            </a:extLst>
          </p:cNvPr>
          <p:cNvSpPr txBox="1"/>
          <p:nvPr/>
        </p:nvSpPr>
        <p:spPr>
          <a:xfrm>
            <a:off x="583367" y="1709454"/>
            <a:ext cx="9348866" cy="3755387"/>
          </a:xfrm>
          <a:prstGeom prst="rect">
            <a:avLst/>
          </a:prstGeom>
          <a:noFill/>
        </p:spPr>
        <p:txBody>
          <a:bodyPr wrap="square" rtlCol="0">
            <a:spAutoFit/>
          </a:bodyPr>
          <a:lstStyle/>
          <a:p>
            <a:pPr>
              <a:lnSpc>
                <a:spcPts val="2400"/>
              </a:lnSpc>
            </a:pPr>
            <a:r>
              <a:rPr lang="en-US" sz="1600" dirty="0">
                <a:solidFill>
                  <a:schemeClr val="accent1"/>
                </a:solidFill>
                <a:latin typeface="Lato Black" panose="020F0A02020204030203" pitchFamily="34" charset="0"/>
                <a:cs typeface="Arial" panose="020B0604020202020204" pitchFamily="34" charset="0"/>
              </a:rPr>
              <a:t>PHYSICAL EVIDENCE:</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Event Data Recorder (the Black Box). Make sure the data is not written over or lost</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Telematics: video footage. Preserve the entire video. Do not only keep a bit before and after the accident</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Photographs of the accident scene (if possible, have your driver take photos)</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Vehicle camera footage</a:t>
            </a:r>
          </a:p>
          <a:p>
            <a:pPr>
              <a:lnSpc>
                <a:spcPts val="2400"/>
              </a:lnSpc>
            </a:pPr>
            <a:endParaRPr lang="en-US" sz="1600" dirty="0">
              <a:solidFill>
                <a:srgbClr val="0A2240"/>
              </a:solidFill>
              <a:latin typeface="Lato" panose="020F0502020204030203" pitchFamily="34" charset="0"/>
              <a:cs typeface="Arial" panose="020B0604020202020204" pitchFamily="34" charset="0"/>
            </a:endParaRPr>
          </a:p>
          <a:p>
            <a:pPr>
              <a:lnSpc>
                <a:spcPts val="2400"/>
              </a:lnSpc>
            </a:pPr>
            <a:r>
              <a:rPr lang="en-US" sz="1600" b="1" dirty="0">
                <a:solidFill>
                  <a:schemeClr val="accent1"/>
                </a:solidFill>
                <a:latin typeface="Lato Black" panose="020F0A02020204030203" pitchFamily="34" charset="0"/>
                <a:cs typeface="Arial" panose="020B0604020202020204" pitchFamily="34" charset="0"/>
              </a:rPr>
              <a:t>DOCUMENTARY EVIDENCE:</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Incident report and/or police report</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Driver’s driving logs and maintenance logs</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All documents to be maintained pre-accident</a:t>
            </a:r>
          </a:p>
          <a:p>
            <a:pPr marL="285750" indent="-285750">
              <a:lnSpc>
                <a:spcPts val="2400"/>
              </a:lnSpc>
              <a:buFont typeface="Arial" panose="020B0604020202020204" pitchFamily="34" charset="0"/>
              <a:buChar char="•"/>
            </a:pPr>
            <a:r>
              <a:rPr lang="en-US" sz="1600" dirty="0">
                <a:solidFill>
                  <a:srgbClr val="0A2240"/>
                </a:solidFill>
                <a:latin typeface="Lato" panose="020F0502020204030203" pitchFamily="34" charset="0"/>
                <a:cs typeface="Arial" panose="020B0604020202020204" pitchFamily="34" charset="0"/>
              </a:rPr>
              <a:t>Complete personnel file</a:t>
            </a:r>
          </a:p>
        </p:txBody>
      </p:sp>
    </p:spTree>
    <p:extLst>
      <p:ext uri="{BB962C8B-B14F-4D97-AF65-F5344CB8AC3E}">
        <p14:creationId xmlns:p14="http://schemas.microsoft.com/office/powerpoint/2010/main" val="2960288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CA8AC-BA9F-C395-7EB1-41E8ADA8B0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81D7A8E-2B31-7FE5-6B45-6D7453C3F5E0}"/>
              </a:ext>
            </a:extLst>
          </p:cNvPr>
          <p:cNvSpPr/>
          <p:nvPr/>
        </p:nvSpPr>
        <p:spPr>
          <a:xfrm>
            <a:off x="0" y="6227138"/>
            <a:ext cx="12191999" cy="630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8EF590-A033-29B8-2ED5-E80A6F024E9B}"/>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25</a:t>
            </a:fld>
            <a:endParaRPr lang="en-US"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AB305F3-FACF-148B-AFD5-0EF5A25B55AE}"/>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sp>
        <p:nvSpPr>
          <p:cNvPr id="36" name="TextBox 35">
            <a:extLst>
              <a:ext uri="{FF2B5EF4-FFF2-40B4-BE49-F238E27FC236}">
                <a16:creationId xmlns:a16="http://schemas.microsoft.com/office/drawing/2014/main" id="{5636BD21-A57E-ACB5-CC3B-301D8D3B47F8}"/>
              </a:ext>
            </a:extLst>
          </p:cNvPr>
          <p:cNvSpPr txBox="1"/>
          <p:nvPr/>
        </p:nvSpPr>
        <p:spPr>
          <a:xfrm>
            <a:off x="501923" y="522683"/>
            <a:ext cx="8659168" cy="707886"/>
          </a:xfrm>
          <a:prstGeom prst="rect">
            <a:avLst/>
          </a:prstGeom>
          <a:noFill/>
        </p:spPr>
        <p:txBody>
          <a:bodyPr wrap="square" rtlCol="0">
            <a:spAutoFit/>
          </a:bodyPr>
          <a:lstStyle/>
          <a:p>
            <a:r>
              <a:rPr lang="en-US" sz="4000" b="1" dirty="0">
                <a:latin typeface="Lato Black" panose="020F0A02020204030203" pitchFamily="34" charset="0"/>
                <a:cs typeface="Arial" panose="020B0604020202020204" pitchFamily="34" charset="0"/>
              </a:rPr>
              <a:t>DOCUMENT RETENTION</a:t>
            </a:r>
          </a:p>
        </p:txBody>
      </p:sp>
      <p:sp>
        <p:nvSpPr>
          <p:cNvPr id="37" name="TextBox 36">
            <a:extLst>
              <a:ext uri="{FF2B5EF4-FFF2-40B4-BE49-F238E27FC236}">
                <a16:creationId xmlns:a16="http://schemas.microsoft.com/office/drawing/2014/main" id="{E668BB66-4D1D-9366-E2E8-6C2E8CF6287D}"/>
              </a:ext>
            </a:extLst>
          </p:cNvPr>
          <p:cNvSpPr txBox="1"/>
          <p:nvPr/>
        </p:nvSpPr>
        <p:spPr>
          <a:xfrm>
            <a:off x="507196" y="1288908"/>
            <a:ext cx="8534254" cy="338554"/>
          </a:xfrm>
          <a:prstGeom prst="rect">
            <a:avLst/>
          </a:prstGeom>
          <a:noFill/>
        </p:spPr>
        <p:txBody>
          <a:bodyPr wrap="square" rtlCol="0">
            <a:spAutoFit/>
          </a:bodyPr>
          <a:lstStyle/>
          <a:p>
            <a:r>
              <a:rPr lang="en-US" sz="1600" b="1" dirty="0">
                <a:solidFill>
                  <a:schemeClr val="accent1"/>
                </a:solidFill>
                <a:latin typeface="Lato" panose="020F0502020204030203" pitchFamily="34" charset="0"/>
                <a:cs typeface="Arial" panose="020B0604020202020204" pitchFamily="34" charset="0"/>
              </a:rPr>
              <a:t>You do not want the injured party’s attorney claiming you destroyed evidence (Spoliation)</a:t>
            </a:r>
          </a:p>
        </p:txBody>
      </p:sp>
      <p:grpSp>
        <p:nvGrpSpPr>
          <p:cNvPr id="63" name="Group 62">
            <a:extLst>
              <a:ext uri="{FF2B5EF4-FFF2-40B4-BE49-F238E27FC236}">
                <a16:creationId xmlns:a16="http://schemas.microsoft.com/office/drawing/2014/main" id="{FB32A054-9C82-AB31-6C7B-56D23B125405}"/>
              </a:ext>
            </a:extLst>
          </p:cNvPr>
          <p:cNvGrpSpPr/>
          <p:nvPr/>
        </p:nvGrpSpPr>
        <p:grpSpPr>
          <a:xfrm>
            <a:off x="804720" y="2251053"/>
            <a:ext cx="1187770" cy="1187770"/>
            <a:chOff x="2028361" y="3325591"/>
            <a:chExt cx="656654" cy="656654"/>
          </a:xfrm>
        </p:grpSpPr>
        <p:sp>
          <p:nvSpPr>
            <p:cNvPr id="4" name="Oval 3">
              <a:extLst>
                <a:ext uri="{FF2B5EF4-FFF2-40B4-BE49-F238E27FC236}">
                  <a16:creationId xmlns:a16="http://schemas.microsoft.com/office/drawing/2014/main" id="{E8D27626-FBF3-9C4C-67F3-EEC3ACE4728E}"/>
                </a:ext>
              </a:extLst>
            </p:cNvPr>
            <p:cNvSpPr/>
            <p:nvPr/>
          </p:nvSpPr>
          <p:spPr>
            <a:xfrm>
              <a:off x="2028361" y="3325591"/>
              <a:ext cx="656654" cy="65665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Tools">
              <a:extLst>
                <a:ext uri="{FF2B5EF4-FFF2-40B4-BE49-F238E27FC236}">
                  <a16:creationId xmlns:a16="http://schemas.microsoft.com/office/drawing/2014/main" id="{5921D798-B113-5AE0-AC42-D10AE810A8A4}"/>
                </a:ext>
              </a:extLst>
            </p:cNvPr>
            <p:cNvSpPr/>
            <p:nvPr/>
          </p:nvSpPr>
          <p:spPr>
            <a:xfrm>
              <a:off x="2166258" y="3463488"/>
              <a:ext cx="380859" cy="380859"/>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10" name="Rectangle 9">
            <a:extLst>
              <a:ext uri="{FF2B5EF4-FFF2-40B4-BE49-F238E27FC236}">
                <a16:creationId xmlns:a16="http://schemas.microsoft.com/office/drawing/2014/main" id="{B6B15DBF-A6D4-670A-E89D-4B38C0B018C0}"/>
              </a:ext>
            </a:extLst>
          </p:cNvPr>
          <p:cNvSpPr/>
          <p:nvPr/>
        </p:nvSpPr>
        <p:spPr>
          <a:xfrm>
            <a:off x="2825727" y="3325591"/>
            <a:ext cx="1547828" cy="6566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30CBC3A0-EB17-FE7F-C592-D194E6906465}"/>
              </a:ext>
            </a:extLst>
          </p:cNvPr>
          <p:cNvSpPr txBox="1"/>
          <p:nvPr/>
        </p:nvSpPr>
        <p:spPr>
          <a:xfrm>
            <a:off x="2255552" y="2568680"/>
            <a:ext cx="1547828" cy="6566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latin typeface="Lato" panose="020F0502020204030203" pitchFamily="34" charset="0"/>
              </a:rPr>
              <a:t>Keep all maintenance logs for the subject vehicle</a:t>
            </a:r>
          </a:p>
        </p:txBody>
      </p:sp>
      <p:grpSp>
        <p:nvGrpSpPr>
          <p:cNvPr id="66" name="Group 65">
            <a:extLst>
              <a:ext uri="{FF2B5EF4-FFF2-40B4-BE49-F238E27FC236}">
                <a16:creationId xmlns:a16="http://schemas.microsoft.com/office/drawing/2014/main" id="{69FA3F99-4608-717D-E7C2-624C2E3C7FE5}"/>
              </a:ext>
            </a:extLst>
          </p:cNvPr>
          <p:cNvGrpSpPr/>
          <p:nvPr/>
        </p:nvGrpSpPr>
        <p:grpSpPr>
          <a:xfrm>
            <a:off x="4112136" y="2252745"/>
            <a:ext cx="1187770" cy="1187770"/>
            <a:chOff x="4643252" y="3325591"/>
            <a:chExt cx="656654" cy="656654"/>
          </a:xfrm>
        </p:grpSpPr>
        <p:sp>
          <p:nvSpPr>
            <p:cNvPr id="15" name="Oval 14">
              <a:extLst>
                <a:ext uri="{FF2B5EF4-FFF2-40B4-BE49-F238E27FC236}">
                  <a16:creationId xmlns:a16="http://schemas.microsoft.com/office/drawing/2014/main" id="{8E98FC8F-0CBD-9C14-5244-E4A885D67420}"/>
                </a:ext>
              </a:extLst>
            </p:cNvPr>
            <p:cNvSpPr/>
            <p:nvPr/>
          </p:nvSpPr>
          <p:spPr>
            <a:xfrm>
              <a:off x="4643252" y="3325591"/>
              <a:ext cx="656654" cy="65665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Teacher">
              <a:extLst>
                <a:ext uri="{FF2B5EF4-FFF2-40B4-BE49-F238E27FC236}">
                  <a16:creationId xmlns:a16="http://schemas.microsoft.com/office/drawing/2014/main" id="{B53666FE-BA99-26AC-DB9C-BFA9A58F6023}"/>
                </a:ext>
              </a:extLst>
            </p:cNvPr>
            <p:cNvSpPr/>
            <p:nvPr/>
          </p:nvSpPr>
          <p:spPr>
            <a:xfrm>
              <a:off x="4781150" y="3463488"/>
              <a:ext cx="380859" cy="380859"/>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18" name="Rectangle 17">
            <a:extLst>
              <a:ext uri="{FF2B5EF4-FFF2-40B4-BE49-F238E27FC236}">
                <a16:creationId xmlns:a16="http://schemas.microsoft.com/office/drawing/2014/main" id="{74C55851-AF17-8393-22F7-6792E1D71008}"/>
              </a:ext>
            </a:extLst>
          </p:cNvPr>
          <p:cNvSpPr/>
          <p:nvPr/>
        </p:nvSpPr>
        <p:spPr>
          <a:xfrm>
            <a:off x="5409043" y="3360538"/>
            <a:ext cx="1547828" cy="6566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8" name="TextBox 37">
            <a:extLst>
              <a:ext uri="{FF2B5EF4-FFF2-40B4-BE49-F238E27FC236}">
                <a16:creationId xmlns:a16="http://schemas.microsoft.com/office/drawing/2014/main" id="{8EAF36A1-8E97-0104-A372-52294D945569}"/>
              </a:ext>
            </a:extLst>
          </p:cNvPr>
          <p:cNvSpPr txBox="1"/>
          <p:nvPr/>
        </p:nvSpPr>
        <p:spPr>
          <a:xfrm>
            <a:off x="5623657" y="2532736"/>
            <a:ext cx="2066211" cy="6566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400" b="1" kern="1200" dirty="0">
                <a:latin typeface="Lato" panose="020F0502020204030203" pitchFamily="34" charset="0"/>
              </a:rPr>
              <a:t>Training materials used for employee training and attendance at trainings</a:t>
            </a:r>
          </a:p>
        </p:txBody>
      </p:sp>
      <p:grpSp>
        <p:nvGrpSpPr>
          <p:cNvPr id="67" name="Group 66">
            <a:extLst>
              <a:ext uri="{FF2B5EF4-FFF2-40B4-BE49-F238E27FC236}">
                <a16:creationId xmlns:a16="http://schemas.microsoft.com/office/drawing/2014/main" id="{A7714C18-17B1-999E-E820-ED6FC8B62E0A}"/>
              </a:ext>
            </a:extLst>
          </p:cNvPr>
          <p:cNvGrpSpPr/>
          <p:nvPr/>
        </p:nvGrpSpPr>
        <p:grpSpPr>
          <a:xfrm>
            <a:off x="8181734" y="2206435"/>
            <a:ext cx="1187770" cy="1187770"/>
            <a:chOff x="7258144" y="3325591"/>
            <a:chExt cx="656654" cy="656654"/>
          </a:xfrm>
        </p:grpSpPr>
        <p:sp>
          <p:nvSpPr>
            <p:cNvPr id="40" name="Oval 39">
              <a:extLst>
                <a:ext uri="{FF2B5EF4-FFF2-40B4-BE49-F238E27FC236}">
                  <a16:creationId xmlns:a16="http://schemas.microsoft.com/office/drawing/2014/main" id="{54D589B7-FF51-39C5-2ED5-C0B2AB9101E2}"/>
                </a:ext>
              </a:extLst>
            </p:cNvPr>
            <p:cNvSpPr/>
            <p:nvPr/>
          </p:nvSpPr>
          <p:spPr>
            <a:xfrm>
              <a:off x="7258144" y="3325591"/>
              <a:ext cx="656654" cy="65665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1" name="Rectangle 40" descr="Books">
              <a:extLst>
                <a:ext uri="{FF2B5EF4-FFF2-40B4-BE49-F238E27FC236}">
                  <a16:creationId xmlns:a16="http://schemas.microsoft.com/office/drawing/2014/main" id="{AC824B45-A830-270E-B84B-97BF084D57EA}"/>
                </a:ext>
              </a:extLst>
            </p:cNvPr>
            <p:cNvSpPr/>
            <p:nvPr/>
          </p:nvSpPr>
          <p:spPr>
            <a:xfrm>
              <a:off x="7396041" y="3463488"/>
              <a:ext cx="380859" cy="380859"/>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43" name="Rectangle 42">
            <a:extLst>
              <a:ext uri="{FF2B5EF4-FFF2-40B4-BE49-F238E27FC236}">
                <a16:creationId xmlns:a16="http://schemas.microsoft.com/office/drawing/2014/main" id="{332EA604-32E4-31D8-C106-31A67C966DF6}"/>
              </a:ext>
            </a:extLst>
          </p:cNvPr>
          <p:cNvSpPr/>
          <p:nvPr/>
        </p:nvSpPr>
        <p:spPr>
          <a:xfrm>
            <a:off x="8055510" y="3325591"/>
            <a:ext cx="1547828" cy="6566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4" name="TextBox 43">
            <a:extLst>
              <a:ext uri="{FF2B5EF4-FFF2-40B4-BE49-F238E27FC236}">
                <a16:creationId xmlns:a16="http://schemas.microsoft.com/office/drawing/2014/main" id="{4CA9F3CA-E44A-06DB-A697-03A970A28364}"/>
              </a:ext>
            </a:extLst>
          </p:cNvPr>
          <p:cNvSpPr txBox="1"/>
          <p:nvPr/>
        </p:nvSpPr>
        <p:spPr>
          <a:xfrm>
            <a:off x="9614761" y="2437686"/>
            <a:ext cx="1547828" cy="6566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latin typeface="Lato" panose="020F0502020204030203" pitchFamily="34" charset="0"/>
              </a:rPr>
              <a:t>Employee</a:t>
            </a:r>
            <a:r>
              <a:rPr lang="en-US" sz="1400" kern="1200" dirty="0">
                <a:latin typeface="Lato" panose="020F0502020204030203" pitchFamily="34" charset="0"/>
              </a:rPr>
              <a:t> </a:t>
            </a:r>
            <a:r>
              <a:rPr lang="en-US" sz="1400" b="1" kern="1200" dirty="0">
                <a:latin typeface="Lato" panose="020F0502020204030203" pitchFamily="34" charset="0"/>
              </a:rPr>
              <a:t>handbooks</a:t>
            </a:r>
          </a:p>
        </p:txBody>
      </p:sp>
      <p:grpSp>
        <p:nvGrpSpPr>
          <p:cNvPr id="64" name="Group 63">
            <a:extLst>
              <a:ext uri="{FF2B5EF4-FFF2-40B4-BE49-F238E27FC236}">
                <a16:creationId xmlns:a16="http://schemas.microsoft.com/office/drawing/2014/main" id="{44E5A6D2-C370-0EF5-005C-5837C326DCE1}"/>
              </a:ext>
            </a:extLst>
          </p:cNvPr>
          <p:cNvGrpSpPr/>
          <p:nvPr/>
        </p:nvGrpSpPr>
        <p:grpSpPr>
          <a:xfrm>
            <a:off x="805036" y="4166552"/>
            <a:ext cx="1187770" cy="1187770"/>
            <a:chOff x="2028361" y="4463695"/>
            <a:chExt cx="656654" cy="656654"/>
          </a:xfrm>
        </p:grpSpPr>
        <p:sp>
          <p:nvSpPr>
            <p:cNvPr id="46" name="Oval 45">
              <a:extLst>
                <a:ext uri="{FF2B5EF4-FFF2-40B4-BE49-F238E27FC236}">
                  <a16:creationId xmlns:a16="http://schemas.microsoft.com/office/drawing/2014/main" id="{91D91E39-1D43-5E66-1F24-7E02D83FED13}"/>
                </a:ext>
              </a:extLst>
            </p:cNvPr>
            <p:cNvSpPr/>
            <p:nvPr/>
          </p:nvSpPr>
          <p:spPr>
            <a:xfrm>
              <a:off x="2028361" y="4463695"/>
              <a:ext cx="656654" cy="65665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7" name="Rectangle 46" descr="Car">
              <a:extLst>
                <a:ext uri="{FF2B5EF4-FFF2-40B4-BE49-F238E27FC236}">
                  <a16:creationId xmlns:a16="http://schemas.microsoft.com/office/drawing/2014/main" id="{0A78BEC7-038E-128A-67A5-39C562754021}"/>
                </a:ext>
              </a:extLst>
            </p:cNvPr>
            <p:cNvSpPr/>
            <p:nvPr/>
          </p:nvSpPr>
          <p:spPr>
            <a:xfrm>
              <a:off x="2157712" y="4568594"/>
              <a:ext cx="422404" cy="422404"/>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49" name="Rectangle 48">
            <a:extLst>
              <a:ext uri="{FF2B5EF4-FFF2-40B4-BE49-F238E27FC236}">
                <a16:creationId xmlns:a16="http://schemas.microsoft.com/office/drawing/2014/main" id="{83BABC99-6D2A-9670-F70F-CAAD4BDA76E2}"/>
              </a:ext>
            </a:extLst>
          </p:cNvPr>
          <p:cNvSpPr/>
          <p:nvPr/>
        </p:nvSpPr>
        <p:spPr>
          <a:xfrm>
            <a:off x="2825727" y="4463695"/>
            <a:ext cx="1547828" cy="6566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0" name="TextBox 49">
            <a:extLst>
              <a:ext uri="{FF2B5EF4-FFF2-40B4-BE49-F238E27FC236}">
                <a16:creationId xmlns:a16="http://schemas.microsoft.com/office/drawing/2014/main" id="{BD73CB7B-F4ED-8086-024E-14BC40FB2418}"/>
              </a:ext>
            </a:extLst>
          </p:cNvPr>
          <p:cNvSpPr txBox="1"/>
          <p:nvPr/>
        </p:nvSpPr>
        <p:spPr>
          <a:xfrm>
            <a:off x="2257531" y="4397909"/>
            <a:ext cx="1187770" cy="6566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latin typeface="Lato" panose="020F0502020204030203" pitchFamily="34" charset="0"/>
              </a:rPr>
              <a:t>Safety and driving logs</a:t>
            </a:r>
          </a:p>
        </p:txBody>
      </p:sp>
      <p:grpSp>
        <p:nvGrpSpPr>
          <p:cNvPr id="65" name="Group 64">
            <a:extLst>
              <a:ext uri="{FF2B5EF4-FFF2-40B4-BE49-F238E27FC236}">
                <a16:creationId xmlns:a16="http://schemas.microsoft.com/office/drawing/2014/main" id="{34B587CD-21A3-E7CC-BC11-52F35F207E78}"/>
              </a:ext>
            </a:extLst>
          </p:cNvPr>
          <p:cNvGrpSpPr/>
          <p:nvPr/>
        </p:nvGrpSpPr>
        <p:grpSpPr>
          <a:xfrm>
            <a:off x="4112136" y="4166552"/>
            <a:ext cx="1187770" cy="1187770"/>
            <a:chOff x="4643252" y="4463695"/>
            <a:chExt cx="656654" cy="656654"/>
          </a:xfrm>
        </p:grpSpPr>
        <p:sp>
          <p:nvSpPr>
            <p:cNvPr id="52" name="Oval 51">
              <a:extLst>
                <a:ext uri="{FF2B5EF4-FFF2-40B4-BE49-F238E27FC236}">
                  <a16:creationId xmlns:a16="http://schemas.microsoft.com/office/drawing/2014/main" id="{5AED0023-6052-2C38-8087-11542F0B494B}"/>
                </a:ext>
              </a:extLst>
            </p:cNvPr>
            <p:cNvSpPr/>
            <p:nvPr/>
          </p:nvSpPr>
          <p:spPr>
            <a:xfrm>
              <a:off x="4643252" y="4463695"/>
              <a:ext cx="656654" cy="65665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3" name="Rectangle 52" descr="Check List">
              <a:extLst>
                <a:ext uri="{FF2B5EF4-FFF2-40B4-BE49-F238E27FC236}">
                  <a16:creationId xmlns:a16="http://schemas.microsoft.com/office/drawing/2014/main" id="{879AA93D-0D8A-B10E-BE9E-8D6F04512EE9}"/>
                </a:ext>
              </a:extLst>
            </p:cNvPr>
            <p:cNvSpPr/>
            <p:nvPr/>
          </p:nvSpPr>
          <p:spPr>
            <a:xfrm>
              <a:off x="4781150" y="4593046"/>
              <a:ext cx="380859" cy="380859"/>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55" name="Rectangle 54">
            <a:extLst>
              <a:ext uri="{FF2B5EF4-FFF2-40B4-BE49-F238E27FC236}">
                <a16:creationId xmlns:a16="http://schemas.microsoft.com/office/drawing/2014/main" id="{4A726309-62D6-748F-0725-66FC2774ABD0}"/>
              </a:ext>
            </a:extLst>
          </p:cNvPr>
          <p:cNvSpPr/>
          <p:nvPr/>
        </p:nvSpPr>
        <p:spPr>
          <a:xfrm>
            <a:off x="5440618" y="4463695"/>
            <a:ext cx="1547828" cy="6566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6" name="TextBox 55">
            <a:extLst>
              <a:ext uri="{FF2B5EF4-FFF2-40B4-BE49-F238E27FC236}">
                <a16:creationId xmlns:a16="http://schemas.microsoft.com/office/drawing/2014/main" id="{ACB73B83-B0D3-2908-0272-AB65E543B0F3}"/>
              </a:ext>
            </a:extLst>
          </p:cNvPr>
          <p:cNvSpPr txBox="1"/>
          <p:nvPr/>
        </p:nvSpPr>
        <p:spPr>
          <a:xfrm>
            <a:off x="5623657" y="4463695"/>
            <a:ext cx="1978618" cy="6566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latin typeface="Lato" panose="020F0502020204030203" pitchFamily="34" charset="0"/>
              </a:rPr>
              <a:t>Maintain personnel records that include yearly MVRs</a:t>
            </a:r>
          </a:p>
        </p:txBody>
      </p:sp>
      <p:grpSp>
        <p:nvGrpSpPr>
          <p:cNvPr id="68" name="Group 67">
            <a:extLst>
              <a:ext uri="{FF2B5EF4-FFF2-40B4-BE49-F238E27FC236}">
                <a16:creationId xmlns:a16="http://schemas.microsoft.com/office/drawing/2014/main" id="{C3363F33-D22F-25DB-F0BD-BD0443D0C988}"/>
              </a:ext>
            </a:extLst>
          </p:cNvPr>
          <p:cNvGrpSpPr/>
          <p:nvPr/>
        </p:nvGrpSpPr>
        <p:grpSpPr>
          <a:xfrm>
            <a:off x="8181733" y="4151093"/>
            <a:ext cx="1187770" cy="1187770"/>
            <a:chOff x="7258144" y="4463695"/>
            <a:chExt cx="656654" cy="656654"/>
          </a:xfrm>
        </p:grpSpPr>
        <p:sp>
          <p:nvSpPr>
            <p:cNvPr id="58" name="Oval 57">
              <a:extLst>
                <a:ext uri="{FF2B5EF4-FFF2-40B4-BE49-F238E27FC236}">
                  <a16:creationId xmlns:a16="http://schemas.microsoft.com/office/drawing/2014/main" id="{6F39E5A4-6954-3FDD-A239-877E71F3C3B9}"/>
                </a:ext>
              </a:extLst>
            </p:cNvPr>
            <p:cNvSpPr/>
            <p:nvPr/>
          </p:nvSpPr>
          <p:spPr>
            <a:xfrm>
              <a:off x="7258144" y="4463695"/>
              <a:ext cx="656654" cy="65665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9" name="Rectangle 58" descr="Smart Phone">
              <a:extLst>
                <a:ext uri="{FF2B5EF4-FFF2-40B4-BE49-F238E27FC236}">
                  <a16:creationId xmlns:a16="http://schemas.microsoft.com/office/drawing/2014/main" id="{EC4C7417-9264-E38E-1B2E-4897D93368A7}"/>
                </a:ext>
              </a:extLst>
            </p:cNvPr>
            <p:cNvSpPr/>
            <p:nvPr/>
          </p:nvSpPr>
          <p:spPr>
            <a:xfrm>
              <a:off x="7396041" y="4593046"/>
              <a:ext cx="380859" cy="380859"/>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61" name="Rectangle 60">
            <a:extLst>
              <a:ext uri="{FF2B5EF4-FFF2-40B4-BE49-F238E27FC236}">
                <a16:creationId xmlns:a16="http://schemas.microsoft.com/office/drawing/2014/main" id="{8D1B3A60-BBFF-5576-09F4-C2D539C84004}"/>
              </a:ext>
            </a:extLst>
          </p:cNvPr>
          <p:cNvSpPr/>
          <p:nvPr/>
        </p:nvSpPr>
        <p:spPr>
          <a:xfrm>
            <a:off x="8055510" y="4463695"/>
            <a:ext cx="1547828" cy="6566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2" name="TextBox 61">
            <a:extLst>
              <a:ext uri="{FF2B5EF4-FFF2-40B4-BE49-F238E27FC236}">
                <a16:creationId xmlns:a16="http://schemas.microsoft.com/office/drawing/2014/main" id="{28D2B265-1419-8E41-4570-3157896B5F0F}"/>
              </a:ext>
            </a:extLst>
          </p:cNvPr>
          <p:cNvSpPr txBox="1"/>
          <p:nvPr/>
        </p:nvSpPr>
        <p:spPr>
          <a:xfrm>
            <a:off x="9614761" y="4444747"/>
            <a:ext cx="1547828" cy="6566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buNone/>
            </a:pPr>
            <a:r>
              <a:rPr lang="en-US" sz="1400" b="1" kern="1200" dirty="0">
                <a:latin typeface="Lato" panose="020F0502020204030203" pitchFamily="34" charset="0"/>
              </a:rPr>
              <a:t>Cell phone </a:t>
            </a:r>
          </a:p>
          <a:p>
            <a:pPr marL="0" lvl="0" indent="0" algn="l" defTabSz="622300">
              <a:lnSpc>
                <a:spcPct val="100000"/>
              </a:lnSpc>
              <a:spcBef>
                <a:spcPct val="0"/>
              </a:spcBef>
              <a:buNone/>
            </a:pPr>
            <a:r>
              <a:rPr lang="en-US" sz="1400" b="1" kern="1200" dirty="0">
                <a:latin typeface="Lato" panose="020F0502020204030203" pitchFamily="34" charset="0"/>
              </a:rPr>
              <a:t>records</a:t>
            </a:r>
          </a:p>
        </p:txBody>
      </p:sp>
      <p:sp>
        <p:nvSpPr>
          <p:cNvPr id="69" name="TextBox 68">
            <a:extLst>
              <a:ext uri="{FF2B5EF4-FFF2-40B4-BE49-F238E27FC236}">
                <a16:creationId xmlns:a16="http://schemas.microsoft.com/office/drawing/2014/main" id="{96B7D2F4-4FA3-0D91-6CED-B5E5ECDAD374}"/>
              </a:ext>
            </a:extLst>
          </p:cNvPr>
          <p:cNvSpPr txBox="1"/>
          <p:nvPr/>
        </p:nvSpPr>
        <p:spPr>
          <a:xfrm>
            <a:off x="5257800" y="6340872"/>
            <a:ext cx="6609529" cy="369332"/>
          </a:xfrm>
          <a:prstGeom prst="rect">
            <a:avLst/>
          </a:prstGeom>
          <a:noFill/>
        </p:spPr>
        <p:txBody>
          <a:bodyPr wrap="square" rtlCol="0">
            <a:spAutoFit/>
          </a:bodyPr>
          <a:lstStyle/>
          <a:p>
            <a:pPr algn="r"/>
            <a:r>
              <a:rPr lang="en-US" dirty="0">
                <a:solidFill>
                  <a:schemeClr val="bg1"/>
                </a:solidFill>
                <a:latin typeface="Lato" panose="020F0502020204030203" pitchFamily="34" charset="0"/>
                <a:cs typeface="Arial" panose="020B0604020202020204" pitchFamily="34" charset="0"/>
              </a:rPr>
              <a:t>The Keys To Defending Auto Claims</a:t>
            </a:r>
          </a:p>
        </p:txBody>
      </p:sp>
      <p:grpSp>
        <p:nvGrpSpPr>
          <p:cNvPr id="70" name="Group 69">
            <a:extLst>
              <a:ext uri="{FF2B5EF4-FFF2-40B4-BE49-F238E27FC236}">
                <a16:creationId xmlns:a16="http://schemas.microsoft.com/office/drawing/2014/main" id="{43BE0A42-7E0A-F989-B1C3-54643B278A71}"/>
              </a:ext>
            </a:extLst>
          </p:cNvPr>
          <p:cNvGrpSpPr/>
          <p:nvPr/>
        </p:nvGrpSpPr>
        <p:grpSpPr>
          <a:xfrm>
            <a:off x="10210800" y="-123987"/>
            <a:ext cx="1209392" cy="1190787"/>
            <a:chOff x="315964" y="-146419"/>
            <a:chExt cx="1209392" cy="1190787"/>
          </a:xfrm>
        </p:grpSpPr>
        <p:sp>
          <p:nvSpPr>
            <p:cNvPr id="71" name="Rectangle: Rounded Corners 70">
              <a:extLst>
                <a:ext uri="{FF2B5EF4-FFF2-40B4-BE49-F238E27FC236}">
                  <a16:creationId xmlns:a16="http://schemas.microsoft.com/office/drawing/2014/main" id="{6F3CD90A-7BFC-0D97-FD84-D77B62D29B43}"/>
                </a:ext>
              </a:extLst>
            </p:cNvPr>
            <p:cNvSpPr/>
            <p:nvPr/>
          </p:nvSpPr>
          <p:spPr>
            <a:xfrm>
              <a:off x="315964" y="-146419"/>
              <a:ext cx="1209392" cy="1190787"/>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4" descr="Logo, icon&#10;&#10;Description automatically generated">
              <a:extLst>
                <a:ext uri="{FF2B5EF4-FFF2-40B4-BE49-F238E27FC236}">
                  <a16:creationId xmlns:a16="http://schemas.microsoft.com/office/drawing/2014/main" id="{A497674A-F5BC-7E7F-8C82-BCC4321FEDF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2838" y="208754"/>
              <a:ext cx="535643" cy="5784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7181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BDA3CF3-D850-A10F-C221-8D675ADF832B}"/>
              </a:ext>
            </a:extLst>
          </p:cNvPr>
          <p:cNvGrpSpPr/>
          <p:nvPr/>
        </p:nvGrpSpPr>
        <p:grpSpPr>
          <a:xfrm>
            <a:off x="239764" y="-168750"/>
            <a:ext cx="1285592" cy="1427183"/>
            <a:chOff x="239764" y="-168750"/>
            <a:chExt cx="1285592" cy="1427183"/>
          </a:xfrm>
        </p:grpSpPr>
        <p:sp>
          <p:nvSpPr>
            <p:cNvPr id="13" name="Rectangle: Rounded Corners 12">
              <a:extLst>
                <a:ext uri="{FF2B5EF4-FFF2-40B4-BE49-F238E27FC236}">
                  <a16:creationId xmlns:a16="http://schemas.microsoft.com/office/drawing/2014/main" id="{224631FB-6A6D-52B2-212D-F5CEACF2AB4F}"/>
                </a:ext>
              </a:extLst>
            </p:cNvPr>
            <p:cNvSpPr/>
            <p:nvPr/>
          </p:nvSpPr>
          <p:spPr>
            <a:xfrm>
              <a:off x="239764" y="-168750"/>
              <a:ext cx="1285592" cy="1427183"/>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Logo, icon&#10;&#10;Description automatically generated">
              <a:extLst>
                <a:ext uri="{FF2B5EF4-FFF2-40B4-BE49-F238E27FC236}">
                  <a16:creationId xmlns:a16="http://schemas.microsoft.com/office/drawing/2014/main" id="{35BD7875-0E74-6B6B-B350-07F44558A1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391" y="324244"/>
              <a:ext cx="535643" cy="57849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34A13BA8-61A9-A976-55E6-885962A0D320}"/>
              </a:ext>
            </a:extLst>
          </p:cNvPr>
          <p:cNvSpPr txBox="1"/>
          <p:nvPr/>
        </p:nvSpPr>
        <p:spPr>
          <a:xfrm>
            <a:off x="555386" y="1609518"/>
            <a:ext cx="10985372" cy="707886"/>
          </a:xfrm>
          <a:prstGeom prst="rect">
            <a:avLst/>
          </a:prstGeom>
          <a:noFill/>
        </p:spPr>
        <p:txBody>
          <a:bodyPr wrap="square" rtlCol="0">
            <a:spAutoFit/>
          </a:bodyPr>
          <a:lstStyle/>
          <a:p>
            <a:r>
              <a:rPr lang="en-US" sz="4000" b="1" dirty="0">
                <a:solidFill>
                  <a:srgbClr val="0B233F"/>
                </a:solidFill>
                <a:latin typeface="Lato Black" panose="020F0A02020204030203" pitchFamily="34" charset="0"/>
                <a:cs typeface="Arial" panose="020B0604020202020204" pitchFamily="34" charset="0"/>
              </a:rPr>
              <a:t>BE PREPARED FOR DEPOSITIONS</a:t>
            </a:r>
          </a:p>
        </p:txBody>
      </p:sp>
      <p:sp>
        <p:nvSpPr>
          <p:cNvPr id="19" name="TextBox 18">
            <a:extLst>
              <a:ext uri="{FF2B5EF4-FFF2-40B4-BE49-F238E27FC236}">
                <a16:creationId xmlns:a16="http://schemas.microsoft.com/office/drawing/2014/main" id="{B7AB7091-50C4-2A7D-F3DC-541DA5936D9D}"/>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latin typeface="Arial" panose="020B0604020202020204" pitchFamily="34" charset="0"/>
                <a:cs typeface="Arial" panose="020B0604020202020204" pitchFamily="34" charset="0"/>
              </a:rPr>
              <a:pPr algn="r">
                <a:lnSpc>
                  <a:spcPts val="2400"/>
                </a:lnSpc>
              </a:pPr>
              <a:t>26</a:t>
            </a:fld>
            <a:endParaRPr lang="en-US" sz="16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BD1D377-F7B5-1171-5E16-A007EF8A9C5E}"/>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latin typeface="Arial" panose="020B0604020202020204" pitchFamily="34" charset="0"/>
                <a:cs typeface="Arial" panose="020B0604020202020204" pitchFamily="34" charset="0"/>
              </a:rPr>
              <a:t>|  Flood and Peterson</a:t>
            </a:r>
          </a:p>
        </p:txBody>
      </p:sp>
      <p:sp>
        <p:nvSpPr>
          <p:cNvPr id="2" name="Rectangle 1">
            <a:extLst>
              <a:ext uri="{FF2B5EF4-FFF2-40B4-BE49-F238E27FC236}">
                <a16:creationId xmlns:a16="http://schemas.microsoft.com/office/drawing/2014/main" id="{3CED2631-A51B-617C-0AD5-1A445EC761F9}"/>
              </a:ext>
            </a:extLst>
          </p:cNvPr>
          <p:cNvSpPr/>
          <p:nvPr/>
        </p:nvSpPr>
        <p:spPr>
          <a:xfrm>
            <a:off x="674377" y="2549389"/>
            <a:ext cx="1726164" cy="83975"/>
          </a:xfrm>
          <a:prstGeom prst="rect">
            <a:avLst/>
          </a:prstGeom>
          <a:solidFill>
            <a:srgbClr val="B8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5EB4132-C81A-B752-0C6C-633DF2DEBCB9}"/>
              </a:ext>
            </a:extLst>
          </p:cNvPr>
          <p:cNvSpPr txBox="1"/>
          <p:nvPr/>
        </p:nvSpPr>
        <p:spPr>
          <a:xfrm>
            <a:off x="9128097" y="6057355"/>
            <a:ext cx="2335061" cy="830997"/>
          </a:xfrm>
          <a:prstGeom prst="rect">
            <a:avLst/>
          </a:prstGeom>
          <a:noFill/>
        </p:spPr>
        <p:txBody>
          <a:bodyPr wrap="square" rtlCol="0">
            <a:spAutoFit/>
          </a:bodyPr>
          <a:lstStyle/>
          <a:p>
            <a:pPr algn="r"/>
            <a:r>
              <a:rPr lang="en-US" sz="1600" dirty="0">
                <a:solidFill>
                  <a:srgbClr val="B86125"/>
                </a:solidFill>
                <a:latin typeface="Lato" panose="020F0502020204030203" pitchFamily="34" charset="0"/>
                <a:cs typeface="Arial" panose="020B0604020202020204" pitchFamily="34" charset="0"/>
              </a:rPr>
              <a:t>Tracey Lazarus, Esq. </a:t>
            </a:r>
          </a:p>
          <a:p>
            <a:pPr algn="r"/>
            <a:r>
              <a:rPr lang="en-US" sz="1600" dirty="0">
                <a:solidFill>
                  <a:srgbClr val="B86125"/>
                </a:solidFill>
                <a:latin typeface="Lato" panose="020F0502020204030203" pitchFamily="34" charset="0"/>
                <a:cs typeface="Arial" panose="020B0604020202020204" pitchFamily="34" charset="0"/>
              </a:rPr>
              <a:t>Director of Risk Control</a:t>
            </a:r>
          </a:p>
          <a:p>
            <a:pPr algn="r"/>
            <a:endParaRPr lang="en-US" sz="1600" dirty="0">
              <a:solidFill>
                <a:srgbClr val="B86125"/>
              </a:solidFill>
              <a:latin typeface="Lato" panose="020F0502020204030203" pitchFamily="34" charset="0"/>
              <a:cs typeface="Arial" panose="020B0604020202020204" pitchFamily="34" charset="0"/>
            </a:endParaRPr>
          </a:p>
        </p:txBody>
      </p:sp>
      <p:sp>
        <p:nvSpPr>
          <p:cNvPr id="23" name="TextBox 22">
            <a:extLst>
              <a:ext uri="{FF2B5EF4-FFF2-40B4-BE49-F238E27FC236}">
                <a16:creationId xmlns:a16="http://schemas.microsoft.com/office/drawing/2014/main" id="{EBE091C8-AF86-E7AC-D49C-1A84798F3017}"/>
              </a:ext>
            </a:extLst>
          </p:cNvPr>
          <p:cNvSpPr txBox="1"/>
          <p:nvPr/>
        </p:nvSpPr>
        <p:spPr>
          <a:xfrm>
            <a:off x="632391" y="2862595"/>
            <a:ext cx="10985372" cy="271529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latin typeface="Lato" panose="020F0502020204030203" pitchFamily="34" charset="0"/>
              </a:rPr>
              <a:t>Be very thorough in what documents are produced in discovery; </a:t>
            </a:r>
          </a:p>
          <a:p>
            <a:pPr marL="285750" indent="-285750">
              <a:lnSpc>
                <a:spcPct val="150000"/>
              </a:lnSpc>
              <a:buFont typeface="Arial" panose="020B0604020202020204" pitchFamily="34" charset="0"/>
              <a:buChar char="•"/>
            </a:pPr>
            <a:r>
              <a:rPr lang="en-US" sz="1600" dirty="0">
                <a:latin typeface="Lato" panose="020F0502020204030203" pitchFamily="34" charset="0"/>
              </a:rPr>
              <a:t>Know what your external website says about your safety practices and policies;</a:t>
            </a:r>
          </a:p>
          <a:p>
            <a:pPr marL="285750" indent="-285750">
              <a:lnSpc>
                <a:spcPct val="150000"/>
              </a:lnSpc>
              <a:buFont typeface="Arial" panose="020B0604020202020204" pitchFamily="34" charset="0"/>
              <a:buChar char="•"/>
            </a:pPr>
            <a:r>
              <a:rPr lang="en-US" sz="1600" dirty="0">
                <a:latin typeface="Lato" panose="020F0502020204030203" pitchFamily="34" charset="0"/>
              </a:rPr>
              <a:t>Know your internal policies;</a:t>
            </a:r>
          </a:p>
          <a:p>
            <a:pPr marL="285750" indent="-285750">
              <a:lnSpc>
                <a:spcPct val="150000"/>
              </a:lnSpc>
              <a:buFont typeface="Arial" panose="020B0604020202020204" pitchFamily="34" charset="0"/>
              <a:buChar char="•"/>
            </a:pPr>
            <a:r>
              <a:rPr lang="en-US" sz="1600" dirty="0">
                <a:latin typeface="Lato" panose="020F0502020204030203" pitchFamily="34" charset="0"/>
              </a:rPr>
              <a:t>Mandate that your attorney prepare you early and often;</a:t>
            </a:r>
          </a:p>
          <a:p>
            <a:pPr marL="285750" indent="-285750">
              <a:lnSpc>
                <a:spcPct val="150000"/>
              </a:lnSpc>
              <a:buFont typeface="Arial" panose="020B0604020202020204" pitchFamily="34" charset="0"/>
              <a:buChar char="•"/>
            </a:pPr>
            <a:r>
              <a:rPr lang="en-US" sz="1600" dirty="0">
                <a:latin typeface="Lato" panose="020F0502020204030203" pitchFamily="34" charset="0"/>
              </a:rPr>
              <a:t>Do not fall for questions such as “You believe that safety should come before profits.” or questions like that;</a:t>
            </a:r>
          </a:p>
          <a:p>
            <a:pPr marL="285750" indent="-285750">
              <a:lnSpc>
                <a:spcPct val="150000"/>
              </a:lnSpc>
              <a:buFont typeface="Arial" panose="020B0604020202020204" pitchFamily="34" charset="0"/>
              <a:buChar char="•"/>
            </a:pPr>
            <a:r>
              <a:rPr lang="en-US" sz="1600" dirty="0">
                <a:latin typeface="Lato" panose="020F0502020204030203" pitchFamily="34" charset="0"/>
              </a:rPr>
              <a:t>Do not apologize for decisions made;</a:t>
            </a:r>
          </a:p>
          <a:p>
            <a:pPr marL="285750" indent="-285750">
              <a:lnSpc>
                <a:spcPct val="150000"/>
              </a:lnSpc>
              <a:buFont typeface="Arial" panose="020B0604020202020204" pitchFamily="34" charset="0"/>
              <a:buChar char="•"/>
            </a:pPr>
            <a:r>
              <a:rPr lang="en-US" sz="1600" dirty="0">
                <a:latin typeface="Lato" panose="020F0502020204030203" pitchFamily="34" charset="0"/>
              </a:rPr>
              <a:t>Have reasonable explanations for policies.</a:t>
            </a:r>
          </a:p>
        </p:txBody>
      </p:sp>
      <p:grpSp>
        <p:nvGrpSpPr>
          <p:cNvPr id="3" name="Group 2">
            <a:extLst>
              <a:ext uri="{FF2B5EF4-FFF2-40B4-BE49-F238E27FC236}">
                <a16:creationId xmlns:a16="http://schemas.microsoft.com/office/drawing/2014/main" id="{3CDF52BC-E356-D3FA-D1B0-DC3633BEEC55}"/>
              </a:ext>
            </a:extLst>
          </p:cNvPr>
          <p:cNvGrpSpPr/>
          <p:nvPr/>
        </p:nvGrpSpPr>
        <p:grpSpPr>
          <a:xfrm>
            <a:off x="1854437" y="407084"/>
            <a:ext cx="9708092" cy="369332"/>
            <a:chOff x="1854437" y="407084"/>
            <a:chExt cx="9708092" cy="369332"/>
          </a:xfrm>
        </p:grpSpPr>
        <p:sp>
          <p:nvSpPr>
            <p:cNvPr id="4" name="TextBox 3">
              <a:extLst>
                <a:ext uri="{FF2B5EF4-FFF2-40B4-BE49-F238E27FC236}">
                  <a16:creationId xmlns:a16="http://schemas.microsoft.com/office/drawing/2014/main" id="{5609D873-9C23-FFD3-D4AF-5E651D50FB9C}"/>
                </a:ext>
              </a:extLst>
            </p:cNvPr>
            <p:cNvSpPr txBox="1"/>
            <p:nvPr/>
          </p:nvSpPr>
          <p:spPr>
            <a:xfrm>
              <a:off x="7400925" y="407084"/>
              <a:ext cx="4161604" cy="369332"/>
            </a:xfrm>
            <a:prstGeom prst="rect">
              <a:avLst/>
            </a:prstGeom>
            <a:noFill/>
          </p:spPr>
          <p:txBody>
            <a:bodyPr wrap="square" rtlCol="0">
              <a:spAutoFit/>
            </a:bodyPr>
            <a:lstStyle/>
            <a:p>
              <a:pPr algn="r"/>
              <a:r>
                <a:rPr lang="en-US" b="1" dirty="0">
                  <a:solidFill>
                    <a:srgbClr val="B86125"/>
                  </a:solidFill>
                  <a:latin typeface="Lato" panose="020F0502020204030203" pitchFamily="34" charset="0"/>
                  <a:cs typeface="Arial" panose="020B0604020202020204" pitchFamily="34" charset="0"/>
                </a:rPr>
                <a:t>The Keys To Defending Auto Claims</a:t>
              </a:r>
            </a:p>
          </p:txBody>
        </p:sp>
        <p:cxnSp>
          <p:nvCxnSpPr>
            <p:cNvPr id="5" name="Straight Connector 4">
              <a:extLst>
                <a:ext uri="{FF2B5EF4-FFF2-40B4-BE49-F238E27FC236}">
                  <a16:creationId xmlns:a16="http://schemas.microsoft.com/office/drawing/2014/main" id="{F15E90CA-1F6E-5F4C-3C34-61C4A706999B}"/>
                </a:ext>
              </a:extLst>
            </p:cNvPr>
            <p:cNvCxnSpPr>
              <a:cxnSpLocks/>
            </p:cNvCxnSpPr>
            <p:nvPr/>
          </p:nvCxnSpPr>
          <p:spPr>
            <a:xfrm flipH="1">
              <a:off x="1854437" y="615820"/>
              <a:ext cx="5776957" cy="0"/>
            </a:xfrm>
            <a:prstGeom prst="line">
              <a:avLst/>
            </a:prstGeom>
            <a:ln>
              <a:solidFill>
                <a:srgbClr val="B8612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4775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0D982-5A17-A4F9-AD58-BDB24C4AA8E7}"/>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FA957968-CB1D-D559-FA63-8D84F3DD7A49}"/>
              </a:ext>
            </a:extLst>
          </p:cNvPr>
          <p:cNvGrpSpPr/>
          <p:nvPr/>
        </p:nvGrpSpPr>
        <p:grpSpPr>
          <a:xfrm>
            <a:off x="239764" y="-168750"/>
            <a:ext cx="1285592" cy="1427183"/>
            <a:chOff x="239764" y="-168750"/>
            <a:chExt cx="1285592" cy="1427183"/>
          </a:xfrm>
        </p:grpSpPr>
        <p:sp>
          <p:nvSpPr>
            <p:cNvPr id="13" name="Rectangle: Rounded Corners 12">
              <a:extLst>
                <a:ext uri="{FF2B5EF4-FFF2-40B4-BE49-F238E27FC236}">
                  <a16:creationId xmlns:a16="http://schemas.microsoft.com/office/drawing/2014/main" id="{1D2E9697-87BE-59A1-E657-073CAAEAB992}"/>
                </a:ext>
              </a:extLst>
            </p:cNvPr>
            <p:cNvSpPr/>
            <p:nvPr/>
          </p:nvSpPr>
          <p:spPr>
            <a:xfrm>
              <a:off x="239764" y="-168750"/>
              <a:ext cx="1285592" cy="1427183"/>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Logo, icon&#10;&#10;Description automatically generated">
              <a:extLst>
                <a:ext uri="{FF2B5EF4-FFF2-40B4-BE49-F238E27FC236}">
                  <a16:creationId xmlns:a16="http://schemas.microsoft.com/office/drawing/2014/main" id="{F0AB6F94-0E5C-F098-1868-0C80C1E270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391" y="324244"/>
              <a:ext cx="535643" cy="57849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C9C3D6F1-130D-82F8-1D68-D4840A467F74}"/>
              </a:ext>
            </a:extLst>
          </p:cNvPr>
          <p:cNvSpPr txBox="1"/>
          <p:nvPr/>
        </p:nvSpPr>
        <p:spPr>
          <a:xfrm>
            <a:off x="555386" y="1609518"/>
            <a:ext cx="10985372" cy="707886"/>
          </a:xfrm>
          <a:prstGeom prst="rect">
            <a:avLst/>
          </a:prstGeom>
          <a:noFill/>
        </p:spPr>
        <p:txBody>
          <a:bodyPr wrap="square" rtlCol="0">
            <a:spAutoFit/>
          </a:bodyPr>
          <a:lstStyle/>
          <a:p>
            <a:r>
              <a:rPr lang="en-US" sz="4000" b="1" dirty="0">
                <a:solidFill>
                  <a:srgbClr val="0B233F"/>
                </a:solidFill>
                <a:latin typeface="Lato Black" panose="020F0A02020204030203" pitchFamily="34" charset="0"/>
                <a:cs typeface="Arial" panose="020B0604020202020204" pitchFamily="34" charset="0"/>
              </a:rPr>
              <a:t>RECAP</a:t>
            </a:r>
          </a:p>
        </p:txBody>
      </p:sp>
      <p:sp>
        <p:nvSpPr>
          <p:cNvPr id="19" name="TextBox 18">
            <a:extLst>
              <a:ext uri="{FF2B5EF4-FFF2-40B4-BE49-F238E27FC236}">
                <a16:creationId xmlns:a16="http://schemas.microsoft.com/office/drawing/2014/main" id="{FDD08E63-F4D0-4877-C7DA-1D68428EB2AA}"/>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latin typeface="Arial" panose="020B0604020202020204" pitchFamily="34" charset="0"/>
                <a:cs typeface="Arial" panose="020B0604020202020204" pitchFamily="34" charset="0"/>
              </a:rPr>
              <a:pPr algn="r">
                <a:lnSpc>
                  <a:spcPts val="2400"/>
                </a:lnSpc>
              </a:pPr>
              <a:t>27</a:t>
            </a:fld>
            <a:endParaRPr lang="en-US" sz="16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A25E471-87DE-6BCD-05F0-A8BE7AE0B832}"/>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latin typeface="Arial" panose="020B0604020202020204" pitchFamily="34" charset="0"/>
                <a:cs typeface="Arial" panose="020B0604020202020204" pitchFamily="34" charset="0"/>
              </a:rPr>
              <a:t>|  Flood and Peterson</a:t>
            </a:r>
          </a:p>
        </p:txBody>
      </p:sp>
      <p:sp>
        <p:nvSpPr>
          <p:cNvPr id="2" name="Rectangle 1">
            <a:extLst>
              <a:ext uri="{FF2B5EF4-FFF2-40B4-BE49-F238E27FC236}">
                <a16:creationId xmlns:a16="http://schemas.microsoft.com/office/drawing/2014/main" id="{3FADB624-DC01-41DC-2F22-2AA211848942}"/>
              </a:ext>
            </a:extLst>
          </p:cNvPr>
          <p:cNvSpPr/>
          <p:nvPr/>
        </p:nvSpPr>
        <p:spPr>
          <a:xfrm>
            <a:off x="674377" y="2549389"/>
            <a:ext cx="1726164" cy="83975"/>
          </a:xfrm>
          <a:prstGeom prst="rect">
            <a:avLst/>
          </a:prstGeom>
          <a:solidFill>
            <a:srgbClr val="B8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F62FF0F-9646-FE8B-5796-097E1C858CC4}"/>
              </a:ext>
            </a:extLst>
          </p:cNvPr>
          <p:cNvSpPr txBox="1"/>
          <p:nvPr/>
        </p:nvSpPr>
        <p:spPr>
          <a:xfrm>
            <a:off x="9231463" y="6057355"/>
            <a:ext cx="2331065" cy="584775"/>
          </a:xfrm>
          <a:prstGeom prst="rect">
            <a:avLst/>
          </a:prstGeom>
          <a:noFill/>
        </p:spPr>
        <p:txBody>
          <a:bodyPr wrap="square" rtlCol="0">
            <a:spAutoFit/>
          </a:bodyPr>
          <a:lstStyle/>
          <a:p>
            <a:pPr algn="r"/>
            <a:r>
              <a:rPr lang="en-US" sz="1600" dirty="0">
                <a:solidFill>
                  <a:srgbClr val="B86125"/>
                </a:solidFill>
                <a:latin typeface="Lato" panose="020F0502020204030203" pitchFamily="34" charset="0"/>
                <a:cs typeface="Arial" panose="020B0604020202020204" pitchFamily="34" charset="0"/>
              </a:rPr>
              <a:t>Tracey Lazarus, Esq.</a:t>
            </a:r>
          </a:p>
          <a:p>
            <a:pPr algn="r"/>
            <a:r>
              <a:rPr lang="en-US" sz="1600" dirty="0">
                <a:solidFill>
                  <a:srgbClr val="B86125"/>
                </a:solidFill>
                <a:latin typeface="Lato" panose="020F0502020204030203" pitchFamily="34" charset="0"/>
                <a:cs typeface="Arial" panose="020B0604020202020204" pitchFamily="34" charset="0"/>
              </a:rPr>
              <a:t>Director of Risk Control</a:t>
            </a:r>
          </a:p>
        </p:txBody>
      </p:sp>
      <p:sp>
        <p:nvSpPr>
          <p:cNvPr id="23" name="TextBox 22">
            <a:extLst>
              <a:ext uri="{FF2B5EF4-FFF2-40B4-BE49-F238E27FC236}">
                <a16:creationId xmlns:a16="http://schemas.microsoft.com/office/drawing/2014/main" id="{286293B1-07C8-DF71-C73A-CF3D2B117C64}"/>
              </a:ext>
            </a:extLst>
          </p:cNvPr>
          <p:cNvSpPr txBox="1"/>
          <p:nvPr/>
        </p:nvSpPr>
        <p:spPr>
          <a:xfrm>
            <a:off x="632391" y="2827816"/>
            <a:ext cx="10930138" cy="299838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latin typeface="Lato" panose="020F0502020204030203" pitchFamily="34" charset="0"/>
              </a:rPr>
              <a:t>Automobile accidents are ripe for large verdicts</a:t>
            </a:r>
          </a:p>
          <a:p>
            <a:pPr marL="285750" indent="-285750">
              <a:lnSpc>
                <a:spcPct val="150000"/>
              </a:lnSpc>
              <a:buFont typeface="Arial" panose="020B0604020202020204" pitchFamily="34" charset="0"/>
              <a:buChar char="•"/>
            </a:pPr>
            <a:r>
              <a:rPr lang="en-US" sz="1600" dirty="0">
                <a:latin typeface="Lato" panose="020F0502020204030203" pitchFamily="34" charset="0"/>
              </a:rPr>
              <a:t>Have hiring practices that include full background and driving record checks</a:t>
            </a:r>
          </a:p>
          <a:p>
            <a:pPr marL="285750" indent="-285750">
              <a:lnSpc>
                <a:spcPct val="150000"/>
              </a:lnSpc>
              <a:buFont typeface="Arial" panose="020B0604020202020204" pitchFamily="34" charset="0"/>
              <a:buChar char="•"/>
            </a:pPr>
            <a:r>
              <a:rPr lang="en-US" sz="1600" dirty="0">
                <a:latin typeface="Lato" panose="020F0502020204030203" pitchFamily="34" charset="0"/>
              </a:rPr>
              <a:t>Know who you are entrusting your vehicle to</a:t>
            </a:r>
          </a:p>
          <a:p>
            <a:pPr marL="285750" indent="-285750">
              <a:lnSpc>
                <a:spcPct val="150000"/>
              </a:lnSpc>
              <a:buFont typeface="Arial" panose="020B0604020202020204" pitchFamily="34" charset="0"/>
              <a:buChar char="•"/>
            </a:pPr>
            <a:r>
              <a:rPr lang="en-US" sz="1600" dirty="0">
                <a:latin typeface="Lato" panose="020F0502020204030203" pitchFamily="34" charset="0"/>
              </a:rPr>
              <a:t>Have a robust safety training on defensive and distracted driving with documented materials and manuals that everyone must attend yearly</a:t>
            </a:r>
          </a:p>
          <a:p>
            <a:pPr marL="285750" indent="-285750">
              <a:lnSpc>
                <a:spcPct val="150000"/>
              </a:lnSpc>
              <a:buFont typeface="Arial" panose="020B0604020202020204" pitchFamily="34" charset="0"/>
              <a:buChar char="•"/>
            </a:pPr>
            <a:r>
              <a:rPr lang="en-US" sz="1600" dirty="0">
                <a:latin typeface="Lato" panose="020F0502020204030203" pitchFamily="34" charset="0"/>
              </a:rPr>
              <a:t>Think about deploying telematics</a:t>
            </a:r>
          </a:p>
          <a:p>
            <a:pPr marL="285750" indent="-285750">
              <a:lnSpc>
                <a:spcPct val="150000"/>
              </a:lnSpc>
              <a:buFont typeface="Arial" panose="020B0604020202020204" pitchFamily="34" charset="0"/>
              <a:buChar char="•"/>
            </a:pPr>
            <a:r>
              <a:rPr lang="en-US" sz="1600" dirty="0">
                <a:latin typeface="Lato" panose="020F0502020204030203" pitchFamily="34" charset="0"/>
              </a:rPr>
              <a:t>Maintain and preserve all  physical and documentary evidence</a:t>
            </a:r>
          </a:p>
          <a:p>
            <a:pPr marL="285750" indent="-285750">
              <a:lnSpc>
                <a:spcPct val="150000"/>
              </a:lnSpc>
              <a:buFont typeface="Arial" panose="020B0604020202020204" pitchFamily="34" charset="0"/>
              <a:buChar char="•"/>
            </a:pPr>
            <a:r>
              <a:rPr lang="en-US" sz="1600" dirty="0">
                <a:latin typeface="Lato" panose="020F0502020204030203" pitchFamily="34" charset="0"/>
              </a:rPr>
              <a:t>Be able to sympathetically tell a jury why you are a safety conscious company</a:t>
            </a:r>
          </a:p>
        </p:txBody>
      </p:sp>
      <p:grpSp>
        <p:nvGrpSpPr>
          <p:cNvPr id="3" name="Group 2">
            <a:extLst>
              <a:ext uri="{FF2B5EF4-FFF2-40B4-BE49-F238E27FC236}">
                <a16:creationId xmlns:a16="http://schemas.microsoft.com/office/drawing/2014/main" id="{F0DEDC55-2CE4-B5EA-AA08-E34ECAFB3386}"/>
              </a:ext>
            </a:extLst>
          </p:cNvPr>
          <p:cNvGrpSpPr/>
          <p:nvPr/>
        </p:nvGrpSpPr>
        <p:grpSpPr>
          <a:xfrm>
            <a:off x="1854437" y="407084"/>
            <a:ext cx="9708092" cy="369332"/>
            <a:chOff x="1854437" y="407084"/>
            <a:chExt cx="9708092" cy="369332"/>
          </a:xfrm>
        </p:grpSpPr>
        <p:sp>
          <p:nvSpPr>
            <p:cNvPr id="4" name="TextBox 3">
              <a:extLst>
                <a:ext uri="{FF2B5EF4-FFF2-40B4-BE49-F238E27FC236}">
                  <a16:creationId xmlns:a16="http://schemas.microsoft.com/office/drawing/2014/main" id="{D0A8ECCA-3AC4-D923-E010-41332ED9B005}"/>
                </a:ext>
              </a:extLst>
            </p:cNvPr>
            <p:cNvSpPr txBox="1"/>
            <p:nvPr/>
          </p:nvSpPr>
          <p:spPr>
            <a:xfrm>
              <a:off x="7400925" y="407084"/>
              <a:ext cx="4161604" cy="369332"/>
            </a:xfrm>
            <a:prstGeom prst="rect">
              <a:avLst/>
            </a:prstGeom>
            <a:noFill/>
          </p:spPr>
          <p:txBody>
            <a:bodyPr wrap="square" rtlCol="0">
              <a:spAutoFit/>
            </a:bodyPr>
            <a:lstStyle/>
            <a:p>
              <a:pPr algn="r"/>
              <a:r>
                <a:rPr lang="en-US" b="1" dirty="0">
                  <a:solidFill>
                    <a:srgbClr val="B86125"/>
                  </a:solidFill>
                  <a:latin typeface="Lato" panose="020F0502020204030203" pitchFamily="34" charset="0"/>
                  <a:cs typeface="Arial" panose="020B0604020202020204" pitchFamily="34" charset="0"/>
                </a:rPr>
                <a:t>The Keys To Defending Auto Claims</a:t>
              </a:r>
            </a:p>
          </p:txBody>
        </p:sp>
        <p:cxnSp>
          <p:nvCxnSpPr>
            <p:cNvPr id="5" name="Straight Connector 4">
              <a:extLst>
                <a:ext uri="{FF2B5EF4-FFF2-40B4-BE49-F238E27FC236}">
                  <a16:creationId xmlns:a16="http://schemas.microsoft.com/office/drawing/2014/main" id="{58F3DD0C-4550-5894-C8BE-C01282614C66}"/>
                </a:ext>
              </a:extLst>
            </p:cNvPr>
            <p:cNvCxnSpPr>
              <a:cxnSpLocks/>
            </p:cNvCxnSpPr>
            <p:nvPr/>
          </p:nvCxnSpPr>
          <p:spPr>
            <a:xfrm flipH="1">
              <a:off x="1854437" y="615820"/>
              <a:ext cx="5776957" cy="0"/>
            </a:xfrm>
            <a:prstGeom prst="line">
              <a:avLst/>
            </a:prstGeom>
            <a:ln>
              <a:solidFill>
                <a:srgbClr val="B8612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84089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F0D1-3685-14FC-FAD3-7AE2CF65727B}"/>
            </a:ext>
          </a:extLst>
        </p:cNvPr>
        <p:cNvGrpSpPr/>
        <p:nvPr/>
      </p:nvGrpSpPr>
      <p:grpSpPr>
        <a:xfrm>
          <a:off x="0" y="0"/>
          <a:ext cx="0" cy="0"/>
          <a:chOff x="0" y="0"/>
          <a:chExt cx="0" cy="0"/>
        </a:xfrm>
      </p:grpSpPr>
      <p:pic>
        <p:nvPicPr>
          <p:cNvPr id="9" name="Picture 4" descr="Logo, icon&#10;&#10;Description automatically generated">
            <a:extLst>
              <a:ext uri="{FF2B5EF4-FFF2-40B4-BE49-F238E27FC236}">
                <a16:creationId xmlns:a16="http://schemas.microsoft.com/office/drawing/2014/main" id="{87DDFDE9-BE35-7237-D5F7-43CD394310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556" y="304800"/>
            <a:ext cx="457444" cy="4940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B7BD1BC-055B-9023-7AE3-20A87A769133}"/>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rgbClr val="0B233F"/>
                </a:solidFill>
                <a:latin typeface="Arial" panose="020B0604020202020204" pitchFamily="34" charset="0"/>
                <a:cs typeface="Arial" panose="020B0604020202020204" pitchFamily="34" charset="0"/>
              </a:rPr>
              <a:pPr algn="r">
                <a:lnSpc>
                  <a:spcPts val="2400"/>
                </a:lnSpc>
              </a:pPr>
              <a:t>28</a:t>
            </a:fld>
            <a:endParaRPr lang="en-US" sz="1600" dirty="0">
              <a:solidFill>
                <a:srgbClr val="0B233F"/>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1183190-3046-0B5D-329F-DB5F5AC6C594}"/>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rgbClr val="0B233F"/>
                </a:solidFill>
                <a:latin typeface="Arial" panose="020B0604020202020204" pitchFamily="34" charset="0"/>
                <a:cs typeface="Arial" panose="020B0604020202020204" pitchFamily="34" charset="0"/>
              </a:rPr>
              <a:t>|  Flood and Peterson</a:t>
            </a:r>
          </a:p>
        </p:txBody>
      </p:sp>
      <p:grpSp>
        <p:nvGrpSpPr>
          <p:cNvPr id="8" name="Group 7">
            <a:extLst>
              <a:ext uri="{FF2B5EF4-FFF2-40B4-BE49-F238E27FC236}">
                <a16:creationId xmlns:a16="http://schemas.microsoft.com/office/drawing/2014/main" id="{EE042724-18E3-65D0-2576-1BE381E4CDDA}"/>
              </a:ext>
            </a:extLst>
          </p:cNvPr>
          <p:cNvGrpSpPr/>
          <p:nvPr/>
        </p:nvGrpSpPr>
        <p:grpSpPr>
          <a:xfrm>
            <a:off x="384561" y="365280"/>
            <a:ext cx="10263568" cy="369332"/>
            <a:chOff x="7743929" y="407084"/>
            <a:chExt cx="10263568" cy="369332"/>
          </a:xfrm>
        </p:grpSpPr>
        <p:sp>
          <p:nvSpPr>
            <p:cNvPr id="11" name="TextBox 10">
              <a:extLst>
                <a:ext uri="{FF2B5EF4-FFF2-40B4-BE49-F238E27FC236}">
                  <a16:creationId xmlns:a16="http://schemas.microsoft.com/office/drawing/2014/main" id="{0AA99163-B420-8C6C-AF33-D94AD181A3DC}"/>
                </a:ext>
              </a:extLst>
            </p:cNvPr>
            <p:cNvSpPr txBox="1"/>
            <p:nvPr/>
          </p:nvSpPr>
          <p:spPr>
            <a:xfrm>
              <a:off x="7743929" y="407084"/>
              <a:ext cx="4067798" cy="369332"/>
            </a:xfrm>
            <a:prstGeom prst="rect">
              <a:avLst/>
            </a:prstGeom>
            <a:noFill/>
          </p:spPr>
          <p:txBody>
            <a:bodyPr wrap="square" rtlCol="0">
              <a:spAutoFit/>
            </a:bodyPr>
            <a:lstStyle/>
            <a:p>
              <a:r>
                <a:rPr lang="en-US" b="1" dirty="0">
                  <a:solidFill>
                    <a:srgbClr val="B86125"/>
                  </a:solidFill>
                  <a:latin typeface="Lato" panose="020F0502020204030203" pitchFamily="34" charset="0"/>
                  <a:cs typeface="Arial" panose="020B0604020202020204" pitchFamily="34" charset="0"/>
                </a:rPr>
                <a:t>The Keys To Defending Auto Claims</a:t>
              </a:r>
            </a:p>
          </p:txBody>
        </p:sp>
        <p:cxnSp>
          <p:nvCxnSpPr>
            <p:cNvPr id="13" name="Straight Connector 12">
              <a:extLst>
                <a:ext uri="{FF2B5EF4-FFF2-40B4-BE49-F238E27FC236}">
                  <a16:creationId xmlns:a16="http://schemas.microsoft.com/office/drawing/2014/main" id="{0B225A7E-2E71-B627-7FD2-F69FC7E345E5}"/>
                </a:ext>
              </a:extLst>
            </p:cNvPr>
            <p:cNvCxnSpPr>
              <a:cxnSpLocks/>
            </p:cNvCxnSpPr>
            <p:nvPr/>
          </p:nvCxnSpPr>
          <p:spPr>
            <a:xfrm flipH="1">
              <a:off x="11632265" y="591750"/>
              <a:ext cx="6375232" cy="0"/>
            </a:xfrm>
            <a:prstGeom prst="line">
              <a:avLst/>
            </a:prstGeom>
            <a:ln w="19050">
              <a:solidFill>
                <a:srgbClr val="B86125"/>
              </a:solidFill>
            </a:ln>
          </p:spPr>
          <p:style>
            <a:lnRef idx="1">
              <a:schemeClr val="dk1"/>
            </a:lnRef>
            <a:fillRef idx="0">
              <a:schemeClr val="dk1"/>
            </a:fillRef>
            <a:effectRef idx="0">
              <a:schemeClr val="dk1"/>
            </a:effectRef>
            <a:fontRef idx="minor">
              <a:schemeClr val="tx1"/>
            </a:fontRef>
          </p:style>
        </p:cxnSp>
      </p:grpSp>
      <p:sp>
        <p:nvSpPr>
          <p:cNvPr id="5" name="TextBox 4">
            <a:extLst>
              <a:ext uri="{FF2B5EF4-FFF2-40B4-BE49-F238E27FC236}">
                <a16:creationId xmlns:a16="http://schemas.microsoft.com/office/drawing/2014/main" id="{A846A39E-67F1-8094-7275-F95E035C0EC5}"/>
              </a:ext>
            </a:extLst>
          </p:cNvPr>
          <p:cNvSpPr txBox="1"/>
          <p:nvPr/>
        </p:nvSpPr>
        <p:spPr>
          <a:xfrm>
            <a:off x="299104" y="1197160"/>
            <a:ext cx="11130896" cy="646331"/>
          </a:xfrm>
          <a:prstGeom prst="rect">
            <a:avLst/>
          </a:prstGeom>
          <a:noFill/>
        </p:spPr>
        <p:txBody>
          <a:bodyPr wrap="square" rtlCol="0">
            <a:spAutoFit/>
          </a:bodyPr>
          <a:lstStyle/>
          <a:p>
            <a:r>
              <a:rPr lang="en-US" sz="3600" b="1" dirty="0">
                <a:latin typeface="Lato Black" panose="020F0A02020204030203" pitchFamily="34" charset="0"/>
                <a:cs typeface="Arial" panose="020B0604020202020204" pitchFamily="34" charset="0"/>
              </a:rPr>
              <a:t>UPDATE ON COLORADO’S NEW DAMAGES CAPS</a:t>
            </a:r>
          </a:p>
        </p:txBody>
      </p:sp>
      <p:sp>
        <p:nvSpPr>
          <p:cNvPr id="10" name="TextBox 9">
            <a:extLst>
              <a:ext uri="{FF2B5EF4-FFF2-40B4-BE49-F238E27FC236}">
                <a16:creationId xmlns:a16="http://schemas.microsoft.com/office/drawing/2014/main" id="{E309AFDF-0C6D-CB4B-6B40-5BA983447F04}"/>
              </a:ext>
            </a:extLst>
          </p:cNvPr>
          <p:cNvSpPr txBox="1"/>
          <p:nvPr/>
        </p:nvSpPr>
        <p:spPr>
          <a:xfrm>
            <a:off x="399483" y="2041600"/>
            <a:ext cx="10930138" cy="373704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latin typeface="Lato" panose="020F0502020204030203" pitchFamily="34" charset="0"/>
              </a:rPr>
              <a:t>Why the statutory caps are increasing</a:t>
            </a:r>
          </a:p>
          <a:p>
            <a:pPr marL="285750" indent="-285750">
              <a:lnSpc>
                <a:spcPct val="150000"/>
              </a:lnSpc>
              <a:buFont typeface="Arial" panose="020B0604020202020204" pitchFamily="34" charset="0"/>
              <a:buChar char="•"/>
            </a:pPr>
            <a:r>
              <a:rPr lang="en-US" sz="1600" dirty="0">
                <a:latin typeface="Lato" panose="020F0502020204030203" pitchFamily="34" charset="0"/>
              </a:rPr>
              <a:t>Effective </a:t>
            </a:r>
            <a:r>
              <a:rPr lang="en-US" sz="1600" b="1" dirty="0">
                <a:solidFill>
                  <a:schemeClr val="accent1"/>
                </a:solidFill>
                <a:latin typeface="Lato" panose="020F0502020204030203" pitchFamily="34" charset="0"/>
              </a:rPr>
              <a:t>January 1, 2025, for lawsuits filed on or after January 1, 2025, no matter the injury date</a:t>
            </a:r>
          </a:p>
          <a:p>
            <a:pPr marL="285750" indent="-285750">
              <a:lnSpc>
                <a:spcPct val="150000"/>
              </a:lnSpc>
              <a:buFont typeface="Arial" panose="020B0604020202020204" pitchFamily="34" charset="0"/>
              <a:buChar char="•"/>
            </a:pPr>
            <a:r>
              <a:rPr lang="en-US" sz="1600" dirty="0">
                <a:latin typeface="Lato" panose="020F0502020204030203" pitchFamily="34" charset="0"/>
              </a:rPr>
              <a:t>Increases cap on general liability noneconomic damages from $729,790 to </a:t>
            </a:r>
            <a:r>
              <a:rPr lang="en-US" sz="1600" b="1" dirty="0">
                <a:solidFill>
                  <a:schemeClr val="accent1"/>
                </a:solidFill>
                <a:latin typeface="Lato" panose="020F0502020204030203" pitchFamily="34" charset="0"/>
              </a:rPr>
              <a:t>$1.5 million</a:t>
            </a:r>
          </a:p>
          <a:p>
            <a:pPr marL="285750" indent="-285750">
              <a:lnSpc>
                <a:spcPct val="150000"/>
              </a:lnSpc>
              <a:buFont typeface="Arial" panose="020B0604020202020204" pitchFamily="34" charset="0"/>
              <a:buChar char="•"/>
            </a:pPr>
            <a:r>
              <a:rPr lang="en-US" sz="1600" dirty="0">
                <a:latin typeface="Lato" panose="020F0502020204030203" pitchFamily="34" charset="0"/>
              </a:rPr>
              <a:t>Increases cap for wrongful death noneconomic damages from $679,990 to </a:t>
            </a:r>
            <a:r>
              <a:rPr lang="en-US" sz="1600" b="1" dirty="0">
                <a:solidFill>
                  <a:schemeClr val="accent1"/>
                </a:solidFill>
                <a:latin typeface="Lato" panose="020F0502020204030203" pitchFamily="34" charset="0"/>
              </a:rPr>
              <a:t>$2.125 million</a:t>
            </a:r>
          </a:p>
          <a:p>
            <a:pPr marL="285750" indent="-285750">
              <a:lnSpc>
                <a:spcPct val="150000"/>
              </a:lnSpc>
              <a:buFont typeface="Arial" panose="020B0604020202020204" pitchFamily="34" charset="0"/>
              <a:buChar char="•"/>
            </a:pPr>
            <a:r>
              <a:rPr lang="en-US" sz="1600" dirty="0">
                <a:latin typeface="Lato" panose="020F0502020204030203" pitchFamily="34" charset="0"/>
              </a:rPr>
              <a:t>Both caps rising by the rate of inflation every two years starting in 2028</a:t>
            </a:r>
          </a:p>
          <a:p>
            <a:pPr marL="285750" indent="-285750">
              <a:lnSpc>
                <a:spcPct val="150000"/>
              </a:lnSpc>
              <a:buFont typeface="Arial" panose="020B0604020202020204" pitchFamily="34" charset="0"/>
              <a:buChar char="•"/>
            </a:pPr>
            <a:r>
              <a:rPr lang="en-US" sz="1600" dirty="0">
                <a:latin typeface="Lato" panose="020F0502020204030203" pitchFamily="34" charset="0"/>
              </a:rPr>
              <a:t>Over course of 5 years incrementally increases caps for noneconomic damages in medical malpractice actions from $300,000 to </a:t>
            </a:r>
            <a:r>
              <a:rPr lang="en-US" sz="1600" b="1" dirty="0">
                <a:solidFill>
                  <a:schemeClr val="accent1"/>
                </a:solidFill>
                <a:latin typeface="Lato" panose="020F0502020204030203" pitchFamily="34" charset="0"/>
              </a:rPr>
              <a:t>$375,000</a:t>
            </a:r>
          </a:p>
          <a:p>
            <a:pPr marL="285750" indent="-285750">
              <a:lnSpc>
                <a:spcPct val="150000"/>
              </a:lnSpc>
              <a:buFont typeface="Arial" panose="020B0604020202020204" pitchFamily="34" charset="0"/>
              <a:buChar char="•"/>
            </a:pPr>
            <a:r>
              <a:rPr lang="en-US" sz="1600" dirty="0">
                <a:latin typeface="Lato" panose="020F0502020204030203" pitchFamily="34" charset="0"/>
              </a:rPr>
              <a:t>Creates new claims for wrongful death resulting from medical malpractice and sets damage cap at </a:t>
            </a:r>
            <a:r>
              <a:rPr lang="en-US" sz="1600" b="1" dirty="0">
                <a:solidFill>
                  <a:schemeClr val="accent1"/>
                </a:solidFill>
                <a:latin typeface="Lato" panose="020F0502020204030203" pitchFamily="34" charset="0"/>
              </a:rPr>
              <a:t>$1.575</a:t>
            </a:r>
            <a:r>
              <a:rPr lang="en-US" sz="1600" dirty="0">
                <a:latin typeface="Lato" panose="020F0502020204030203" pitchFamily="34" charset="0"/>
              </a:rPr>
              <a:t> million over next </a:t>
            </a:r>
            <a:r>
              <a:rPr lang="en-US" sz="1600">
                <a:latin typeface="Lato" panose="020F0502020204030203" pitchFamily="34" charset="0"/>
              </a:rPr>
              <a:t>5 years</a:t>
            </a:r>
            <a:endParaRPr lang="en-US" sz="1600" dirty="0">
              <a:latin typeface="Lato" panose="020F0502020204030203" pitchFamily="34" charset="0"/>
            </a:endParaRPr>
          </a:p>
          <a:p>
            <a:pPr marL="285750" indent="-285750">
              <a:lnSpc>
                <a:spcPct val="150000"/>
              </a:lnSpc>
              <a:buFont typeface="Arial" panose="020B0604020202020204" pitchFamily="34" charset="0"/>
              <a:buChar char="•"/>
            </a:pPr>
            <a:r>
              <a:rPr lang="en-US" sz="1600" dirty="0">
                <a:latin typeface="Lato" panose="020F0502020204030203" pitchFamily="34" charset="0"/>
              </a:rPr>
              <a:t>Adds a sibling or the heirs of a sibling of the deceased as parties who may bring a wrongful death action. </a:t>
            </a:r>
          </a:p>
        </p:txBody>
      </p:sp>
    </p:spTree>
    <p:extLst>
      <p:ext uri="{BB962C8B-B14F-4D97-AF65-F5344CB8AC3E}">
        <p14:creationId xmlns:p14="http://schemas.microsoft.com/office/powerpoint/2010/main" val="3800838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4BD03-8E9E-B783-FD05-E75E43F94B0A}"/>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4790EE98-53B7-E042-663F-EE3F3560A278}"/>
              </a:ext>
            </a:extLst>
          </p:cNvPr>
          <p:cNvGrpSpPr/>
          <p:nvPr/>
        </p:nvGrpSpPr>
        <p:grpSpPr>
          <a:xfrm>
            <a:off x="239764" y="-168750"/>
            <a:ext cx="1285592" cy="1427183"/>
            <a:chOff x="239764" y="-168750"/>
            <a:chExt cx="1285592" cy="1427183"/>
          </a:xfrm>
        </p:grpSpPr>
        <p:sp>
          <p:nvSpPr>
            <p:cNvPr id="13" name="Rectangle: Rounded Corners 12">
              <a:extLst>
                <a:ext uri="{FF2B5EF4-FFF2-40B4-BE49-F238E27FC236}">
                  <a16:creationId xmlns:a16="http://schemas.microsoft.com/office/drawing/2014/main" id="{F67741A0-DCF8-819F-EC43-FB54353D8C3A}"/>
                </a:ext>
              </a:extLst>
            </p:cNvPr>
            <p:cNvSpPr/>
            <p:nvPr/>
          </p:nvSpPr>
          <p:spPr>
            <a:xfrm>
              <a:off x="239764" y="-168750"/>
              <a:ext cx="1285592" cy="1427183"/>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Logo, icon&#10;&#10;Description automatically generated">
              <a:extLst>
                <a:ext uri="{FF2B5EF4-FFF2-40B4-BE49-F238E27FC236}">
                  <a16:creationId xmlns:a16="http://schemas.microsoft.com/office/drawing/2014/main" id="{E58DCA66-2DD2-B304-8AC6-E430A35238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391" y="324244"/>
              <a:ext cx="535643" cy="57849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8D07AA7C-1E53-78AE-5393-C25A3F4CF1A6}"/>
              </a:ext>
            </a:extLst>
          </p:cNvPr>
          <p:cNvSpPr txBox="1"/>
          <p:nvPr/>
        </p:nvSpPr>
        <p:spPr>
          <a:xfrm>
            <a:off x="555386" y="1609518"/>
            <a:ext cx="10985372" cy="707886"/>
          </a:xfrm>
          <a:prstGeom prst="rect">
            <a:avLst/>
          </a:prstGeom>
          <a:noFill/>
        </p:spPr>
        <p:txBody>
          <a:bodyPr wrap="square" rtlCol="0">
            <a:spAutoFit/>
          </a:bodyPr>
          <a:lstStyle/>
          <a:p>
            <a:r>
              <a:rPr lang="en-US" sz="4000" b="1" dirty="0">
                <a:solidFill>
                  <a:srgbClr val="0B233F"/>
                </a:solidFill>
                <a:latin typeface="Lato Black" panose="020F0A02020204030203" pitchFamily="34" charset="0"/>
                <a:cs typeface="Arial" panose="020B0604020202020204" pitchFamily="34" charset="0"/>
              </a:rPr>
              <a:t>DISCLAIMER</a:t>
            </a:r>
          </a:p>
        </p:txBody>
      </p:sp>
      <p:sp>
        <p:nvSpPr>
          <p:cNvPr id="19" name="TextBox 18">
            <a:extLst>
              <a:ext uri="{FF2B5EF4-FFF2-40B4-BE49-F238E27FC236}">
                <a16:creationId xmlns:a16="http://schemas.microsoft.com/office/drawing/2014/main" id="{957349CD-6B72-B80D-E1D8-750742438CB7}"/>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latin typeface="Arial" panose="020B0604020202020204" pitchFamily="34" charset="0"/>
                <a:cs typeface="Arial" panose="020B0604020202020204" pitchFamily="34" charset="0"/>
              </a:rPr>
              <a:pPr algn="r">
                <a:lnSpc>
                  <a:spcPts val="2400"/>
                </a:lnSpc>
              </a:pPr>
              <a:t>29</a:t>
            </a:fld>
            <a:endParaRPr lang="en-US" sz="16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C8D4319-7754-4EB8-B8A1-72CFBF1D461F}"/>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latin typeface="Arial" panose="020B0604020202020204" pitchFamily="34" charset="0"/>
                <a:cs typeface="Arial" panose="020B0604020202020204" pitchFamily="34" charset="0"/>
              </a:rPr>
              <a:t>|  Flood and Peterson</a:t>
            </a:r>
          </a:p>
        </p:txBody>
      </p:sp>
      <p:sp>
        <p:nvSpPr>
          <p:cNvPr id="2" name="Rectangle 1">
            <a:extLst>
              <a:ext uri="{FF2B5EF4-FFF2-40B4-BE49-F238E27FC236}">
                <a16:creationId xmlns:a16="http://schemas.microsoft.com/office/drawing/2014/main" id="{0D225266-3729-4BBD-D438-60794F57BC08}"/>
              </a:ext>
            </a:extLst>
          </p:cNvPr>
          <p:cNvSpPr/>
          <p:nvPr/>
        </p:nvSpPr>
        <p:spPr>
          <a:xfrm>
            <a:off x="674377" y="2549389"/>
            <a:ext cx="1726164" cy="83975"/>
          </a:xfrm>
          <a:prstGeom prst="rect">
            <a:avLst/>
          </a:prstGeom>
          <a:solidFill>
            <a:srgbClr val="B8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5E15E6C-0940-33B8-DB4D-E739A5D3C89A}"/>
              </a:ext>
            </a:extLst>
          </p:cNvPr>
          <p:cNvSpPr txBox="1"/>
          <p:nvPr/>
        </p:nvSpPr>
        <p:spPr>
          <a:xfrm>
            <a:off x="7407965" y="6057355"/>
            <a:ext cx="4055193" cy="584775"/>
          </a:xfrm>
          <a:prstGeom prst="rect">
            <a:avLst/>
          </a:prstGeom>
          <a:noFill/>
        </p:spPr>
        <p:txBody>
          <a:bodyPr wrap="square" rtlCol="0">
            <a:spAutoFit/>
          </a:bodyPr>
          <a:lstStyle/>
          <a:p>
            <a:pPr algn="r"/>
            <a:r>
              <a:rPr lang="en-US" sz="1600" dirty="0">
                <a:solidFill>
                  <a:srgbClr val="B86125"/>
                </a:solidFill>
                <a:latin typeface="Lato" panose="020F0502020204030203" pitchFamily="34" charset="0"/>
                <a:cs typeface="Arial" panose="020B0604020202020204" pitchFamily="34" charset="0"/>
              </a:rPr>
              <a:t>Tracey Lazarus, Esq.</a:t>
            </a:r>
          </a:p>
          <a:p>
            <a:pPr algn="r"/>
            <a:r>
              <a:rPr lang="en-US" sz="1600" dirty="0">
                <a:solidFill>
                  <a:srgbClr val="B86125"/>
                </a:solidFill>
                <a:latin typeface="Lato" panose="020F0502020204030203" pitchFamily="34" charset="0"/>
                <a:cs typeface="Arial" panose="020B0604020202020204" pitchFamily="34" charset="0"/>
              </a:rPr>
              <a:t>Director of Risk Control</a:t>
            </a:r>
          </a:p>
        </p:txBody>
      </p:sp>
      <p:sp>
        <p:nvSpPr>
          <p:cNvPr id="23" name="TextBox 22">
            <a:extLst>
              <a:ext uri="{FF2B5EF4-FFF2-40B4-BE49-F238E27FC236}">
                <a16:creationId xmlns:a16="http://schemas.microsoft.com/office/drawing/2014/main" id="{91B2DA00-2954-FBAB-F938-E928901D8EBC}"/>
              </a:ext>
            </a:extLst>
          </p:cNvPr>
          <p:cNvSpPr txBox="1"/>
          <p:nvPr/>
        </p:nvSpPr>
        <p:spPr>
          <a:xfrm>
            <a:off x="632391" y="2827816"/>
            <a:ext cx="10930138" cy="2629053"/>
          </a:xfrm>
          <a:prstGeom prst="rect">
            <a:avLst/>
          </a:prstGeom>
          <a:noFill/>
        </p:spPr>
        <p:txBody>
          <a:bodyPr wrap="square">
            <a:spAutoFit/>
          </a:bodyPr>
          <a:lstStyle/>
          <a:p>
            <a:pPr>
              <a:lnSpc>
                <a:spcPct val="150000"/>
              </a:lnSpc>
            </a:pPr>
            <a:r>
              <a:rPr lang="en-US" sz="1600" dirty="0">
                <a:latin typeface="Lato" panose="020F0502020204030203" pitchFamily="34" charset="0"/>
              </a:rPr>
              <a:t>The information in this presentation was compiled from sources believed to be reliable for informational purposes only. Any and all information contained herein is not intended to constitute advice (particularly not legal advice). We do not guarantee the accuracy of this information or any results and further assume no liability in connection with this presentation, including any information, methods or safety suggestions contained herein. We undertake no obligation to publicly update or revise any of this information, whether to reflect new information, future developments, events or circumstances or otherwise. The subject matter of this publication is not tied to any specific insurance product nor will adopting these policies and procedures ensure coverage under any insurance policy.</a:t>
            </a:r>
          </a:p>
        </p:txBody>
      </p:sp>
      <p:grpSp>
        <p:nvGrpSpPr>
          <p:cNvPr id="3" name="Group 2">
            <a:extLst>
              <a:ext uri="{FF2B5EF4-FFF2-40B4-BE49-F238E27FC236}">
                <a16:creationId xmlns:a16="http://schemas.microsoft.com/office/drawing/2014/main" id="{356A17F4-B64F-5BAD-7240-EEFA3CE222BD}"/>
              </a:ext>
            </a:extLst>
          </p:cNvPr>
          <p:cNvGrpSpPr/>
          <p:nvPr/>
        </p:nvGrpSpPr>
        <p:grpSpPr>
          <a:xfrm>
            <a:off x="1854437" y="407084"/>
            <a:ext cx="9708092" cy="369332"/>
            <a:chOff x="1854437" y="407084"/>
            <a:chExt cx="9708092" cy="369332"/>
          </a:xfrm>
        </p:grpSpPr>
        <p:sp>
          <p:nvSpPr>
            <p:cNvPr id="4" name="TextBox 3">
              <a:extLst>
                <a:ext uri="{FF2B5EF4-FFF2-40B4-BE49-F238E27FC236}">
                  <a16:creationId xmlns:a16="http://schemas.microsoft.com/office/drawing/2014/main" id="{309E171C-4258-E6C4-8133-A02BC2CD3CA6}"/>
                </a:ext>
              </a:extLst>
            </p:cNvPr>
            <p:cNvSpPr txBox="1"/>
            <p:nvPr/>
          </p:nvSpPr>
          <p:spPr>
            <a:xfrm>
              <a:off x="7400925" y="407084"/>
              <a:ext cx="4161604" cy="369332"/>
            </a:xfrm>
            <a:prstGeom prst="rect">
              <a:avLst/>
            </a:prstGeom>
            <a:noFill/>
          </p:spPr>
          <p:txBody>
            <a:bodyPr wrap="square" rtlCol="0">
              <a:spAutoFit/>
            </a:bodyPr>
            <a:lstStyle/>
            <a:p>
              <a:pPr algn="r"/>
              <a:r>
                <a:rPr lang="en-US" b="1" dirty="0">
                  <a:solidFill>
                    <a:srgbClr val="B86125"/>
                  </a:solidFill>
                  <a:latin typeface="Lato" panose="020F0502020204030203" pitchFamily="34" charset="0"/>
                  <a:cs typeface="Arial" panose="020B0604020202020204" pitchFamily="34" charset="0"/>
                </a:rPr>
                <a:t>The Keys To Defending Auto Claims</a:t>
              </a:r>
            </a:p>
          </p:txBody>
        </p:sp>
        <p:cxnSp>
          <p:nvCxnSpPr>
            <p:cNvPr id="5" name="Straight Connector 4">
              <a:extLst>
                <a:ext uri="{FF2B5EF4-FFF2-40B4-BE49-F238E27FC236}">
                  <a16:creationId xmlns:a16="http://schemas.microsoft.com/office/drawing/2014/main" id="{F816D35C-65B8-E579-373B-68AD849C81AD}"/>
                </a:ext>
              </a:extLst>
            </p:cNvPr>
            <p:cNvCxnSpPr>
              <a:cxnSpLocks/>
            </p:cNvCxnSpPr>
            <p:nvPr/>
          </p:nvCxnSpPr>
          <p:spPr>
            <a:xfrm flipH="1">
              <a:off x="1854437" y="615820"/>
              <a:ext cx="5776957" cy="0"/>
            </a:xfrm>
            <a:prstGeom prst="line">
              <a:avLst/>
            </a:prstGeom>
            <a:ln>
              <a:solidFill>
                <a:srgbClr val="B8612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2775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B2013-3313-E88A-5B1E-4816A2B3175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16A846C-CEDD-3F79-BC59-70DAF3814CEE}"/>
              </a:ext>
            </a:extLst>
          </p:cNvPr>
          <p:cNvSpPr/>
          <p:nvPr/>
        </p:nvSpPr>
        <p:spPr>
          <a:xfrm>
            <a:off x="0" y="6227138"/>
            <a:ext cx="12191999" cy="630861"/>
          </a:xfrm>
          <a:prstGeom prst="rect">
            <a:avLst/>
          </a:prstGeom>
          <a:solidFill>
            <a:srgbClr val="0B2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BBEA816-EA52-7882-F9FA-9B3DAAD6A840}"/>
              </a:ext>
            </a:extLst>
          </p:cNvPr>
          <p:cNvSpPr txBox="1"/>
          <p:nvPr/>
        </p:nvSpPr>
        <p:spPr>
          <a:xfrm>
            <a:off x="500753" y="703911"/>
            <a:ext cx="9071668" cy="646331"/>
          </a:xfrm>
          <a:prstGeom prst="rect">
            <a:avLst/>
          </a:prstGeom>
          <a:noFill/>
          <a:effectLst/>
        </p:spPr>
        <p:txBody>
          <a:bodyPr wrap="square" rtlCol="0" anchor="ctr">
            <a:spAutoFit/>
          </a:bodyPr>
          <a:lstStyle/>
          <a:p>
            <a:r>
              <a:rPr lang="en-US" sz="3600" b="1" dirty="0">
                <a:latin typeface="Lato Black" panose="020F0A02020204030203" pitchFamily="34" charset="0"/>
                <a:cs typeface="Arial" panose="020B0604020202020204" pitchFamily="34" charset="0"/>
              </a:rPr>
              <a:t>QUESTION NUMBER 1</a:t>
            </a:r>
          </a:p>
        </p:txBody>
      </p:sp>
      <p:sp>
        <p:nvSpPr>
          <p:cNvPr id="15" name="TextBox 14">
            <a:extLst>
              <a:ext uri="{FF2B5EF4-FFF2-40B4-BE49-F238E27FC236}">
                <a16:creationId xmlns:a16="http://schemas.microsoft.com/office/drawing/2014/main" id="{4F9E8409-689D-9B86-8CAC-1BABCD5DD2C9}"/>
              </a:ext>
            </a:extLst>
          </p:cNvPr>
          <p:cNvSpPr txBox="1"/>
          <p:nvPr/>
        </p:nvSpPr>
        <p:spPr>
          <a:xfrm>
            <a:off x="5257800" y="6340872"/>
            <a:ext cx="6609529" cy="353943"/>
          </a:xfrm>
          <a:prstGeom prst="rect">
            <a:avLst/>
          </a:prstGeom>
          <a:noFill/>
        </p:spPr>
        <p:txBody>
          <a:bodyPr wrap="square" rtlCol="0">
            <a:spAutoFit/>
          </a:bodyPr>
          <a:lstStyle/>
          <a:p>
            <a:pPr algn="r"/>
            <a:r>
              <a:rPr lang="en-US" sz="1700" dirty="0">
                <a:solidFill>
                  <a:schemeClr val="bg1"/>
                </a:solidFill>
                <a:latin typeface="Lato" panose="020F0502020204030203" pitchFamily="34" charset="0"/>
                <a:cs typeface="Arial" panose="020B0604020202020204" pitchFamily="34" charset="0"/>
              </a:rPr>
              <a:t>The Keys To Defending Auto Claims</a:t>
            </a:r>
          </a:p>
        </p:txBody>
      </p:sp>
      <p:sp>
        <p:nvSpPr>
          <p:cNvPr id="19" name="TextBox 18">
            <a:extLst>
              <a:ext uri="{FF2B5EF4-FFF2-40B4-BE49-F238E27FC236}">
                <a16:creationId xmlns:a16="http://schemas.microsoft.com/office/drawing/2014/main" id="{40B7EE05-F07A-BF92-233E-AE49897D76CE}"/>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3</a:t>
            </a:fld>
            <a:endParaRPr lang="en-US" sz="16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0E89C2F-D7C5-5943-35F7-EB44B8BB63C6}"/>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14" name="Group 13">
            <a:extLst>
              <a:ext uri="{FF2B5EF4-FFF2-40B4-BE49-F238E27FC236}">
                <a16:creationId xmlns:a16="http://schemas.microsoft.com/office/drawing/2014/main" id="{77C56326-DA3E-1CFD-5D99-2B67AF366CF8}"/>
              </a:ext>
            </a:extLst>
          </p:cNvPr>
          <p:cNvGrpSpPr/>
          <p:nvPr/>
        </p:nvGrpSpPr>
        <p:grpSpPr>
          <a:xfrm>
            <a:off x="10210800" y="-123987"/>
            <a:ext cx="1209392" cy="1190787"/>
            <a:chOff x="315964" y="-146419"/>
            <a:chExt cx="1209392" cy="1190787"/>
          </a:xfrm>
        </p:grpSpPr>
        <p:sp>
          <p:nvSpPr>
            <p:cNvPr id="17" name="Rectangle: Rounded Corners 16">
              <a:extLst>
                <a:ext uri="{FF2B5EF4-FFF2-40B4-BE49-F238E27FC236}">
                  <a16:creationId xmlns:a16="http://schemas.microsoft.com/office/drawing/2014/main" id="{79F62C43-894A-A3D3-45B0-24449FD88464}"/>
                </a:ext>
              </a:extLst>
            </p:cNvPr>
            <p:cNvSpPr/>
            <p:nvPr/>
          </p:nvSpPr>
          <p:spPr>
            <a:xfrm>
              <a:off x="315964" y="-146419"/>
              <a:ext cx="1209392" cy="1190787"/>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4" descr="Logo, icon&#10;&#10;Description automatically generated">
              <a:extLst>
                <a:ext uri="{FF2B5EF4-FFF2-40B4-BE49-F238E27FC236}">
                  <a16:creationId xmlns:a16="http://schemas.microsoft.com/office/drawing/2014/main" id="{9C92CC8F-0CC3-C27B-39CA-1C1CD23380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838" y="208754"/>
              <a:ext cx="535643" cy="57849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9681CA56-5A74-069A-9A59-670134C10CC1}"/>
              </a:ext>
            </a:extLst>
          </p:cNvPr>
          <p:cNvSpPr txBox="1"/>
          <p:nvPr/>
        </p:nvSpPr>
        <p:spPr>
          <a:xfrm>
            <a:off x="540567" y="1749414"/>
            <a:ext cx="10606160" cy="3755387"/>
          </a:xfrm>
          <a:prstGeom prst="rect">
            <a:avLst/>
          </a:prstGeom>
          <a:noFill/>
        </p:spPr>
        <p:txBody>
          <a:bodyPr wrap="square" rtlCol="0">
            <a:spAutoFit/>
          </a:bodyPr>
          <a:lstStyle/>
          <a:p>
            <a:pPr>
              <a:lnSpc>
                <a:spcPts val="2400"/>
              </a:lnSpc>
            </a:pPr>
            <a:r>
              <a:rPr lang="en-US" dirty="0">
                <a:solidFill>
                  <a:schemeClr val="accent1"/>
                </a:solidFill>
                <a:latin typeface="Lato Black" panose="020F0A02020204030203" pitchFamily="34" charset="0"/>
                <a:cs typeface="Arial" panose="020B0604020202020204" pitchFamily="34" charset="0"/>
              </a:rPr>
              <a:t>FACTS: </a:t>
            </a:r>
          </a:p>
          <a:p>
            <a:pPr>
              <a:lnSpc>
                <a:spcPts val="2400"/>
              </a:lnSpc>
            </a:pPr>
            <a:r>
              <a:rPr lang="en-US" dirty="0">
                <a:solidFill>
                  <a:srgbClr val="0A2240"/>
                </a:solidFill>
                <a:latin typeface="Lato" panose="020F0502020204030203" pitchFamily="34" charset="0"/>
                <a:cs typeface="Arial" panose="020B0604020202020204" pitchFamily="34" charset="0"/>
              </a:rPr>
              <a:t> A tractor trailer blocked the road as it backed into a driveway.  A van was driving down the road, did not see the tractor trailer blocking the road and hit it resulting in the van driver’s death. The deceased’s parents sued the trucking company and driver alleging negligent operation of a vehicle and negligent supervision. The deceased was in his 20’s.</a:t>
            </a:r>
          </a:p>
          <a:p>
            <a:pPr>
              <a:lnSpc>
                <a:spcPts val="2400"/>
              </a:lnSpc>
            </a:pPr>
            <a:r>
              <a:rPr lang="en-US" dirty="0">
                <a:solidFill>
                  <a:srgbClr val="0A2240"/>
                </a:solidFill>
                <a:latin typeface="Lato" panose="020F0502020204030203" pitchFamily="34" charset="0"/>
                <a:cs typeface="Arial" panose="020B0604020202020204" pitchFamily="34" charset="0"/>
              </a:rPr>
              <a:t>The jury found the driver was in the course and scope of employment when the accident occurred and apportioned liability at 65% for the driver; 20% trucking company and 10% to the owner of the trucking company.  </a:t>
            </a:r>
          </a:p>
          <a:p>
            <a:pPr>
              <a:lnSpc>
                <a:spcPts val="2400"/>
              </a:lnSpc>
            </a:pPr>
            <a:endParaRPr lang="en-US" dirty="0">
              <a:solidFill>
                <a:srgbClr val="0A2240"/>
              </a:solidFill>
              <a:latin typeface="Lato" panose="020F0502020204030203" pitchFamily="34" charset="0"/>
              <a:cs typeface="Arial" panose="020B0604020202020204" pitchFamily="34" charset="0"/>
            </a:endParaRPr>
          </a:p>
          <a:p>
            <a:pPr>
              <a:lnSpc>
                <a:spcPts val="2400"/>
              </a:lnSpc>
            </a:pPr>
            <a:r>
              <a:rPr lang="en-US" dirty="0">
                <a:solidFill>
                  <a:schemeClr val="accent1"/>
                </a:solidFill>
                <a:latin typeface="Lato Black" panose="020F0A02020204030203" pitchFamily="34" charset="0"/>
                <a:cs typeface="Arial" panose="020B0604020202020204" pitchFamily="34" charset="0"/>
              </a:rPr>
              <a:t>HOW MUCH WAS THE VERDICT?</a:t>
            </a:r>
          </a:p>
          <a:p>
            <a:pPr marL="342900" indent="-342900">
              <a:lnSpc>
                <a:spcPts val="2400"/>
              </a:lnSpc>
              <a:buAutoNum type="alphaLcPeriod"/>
            </a:pPr>
            <a:r>
              <a:rPr lang="en-US" dirty="0">
                <a:solidFill>
                  <a:schemeClr val="accent1"/>
                </a:solidFill>
                <a:latin typeface="Lato" panose="020F0502020204030203" pitchFamily="34" charset="0"/>
                <a:cs typeface="Arial" panose="020B0604020202020204" pitchFamily="34" charset="0"/>
              </a:rPr>
              <a:t>$10 million 		c. $200 million</a:t>
            </a:r>
          </a:p>
          <a:p>
            <a:pPr marL="342900" indent="-342900">
              <a:lnSpc>
                <a:spcPts val="2400"/>
              </a:lnSpc>
              <a:buAutoNum type="alphaLcPeriod"/>
            </a:pPr>
            <a:r>
              <a:rPr lang="en-US" dirty="0">
                <a:solidFill>
                  <a:schemeClr val="accent1"/>
                </a:solidFill>
                <a:latin typeface="Lato" panose="020F0502020204030203" pitchFamily="34" charset="0"/>
                <a:cs typeface="Arial" panose="020B0604020202020204" pitchFamily="34" charset="0"/>
              </a:rPr>
              <a:t>$100 million		d. $247 million </a:t>
            </a:r>
          </a:p>
        </p:txBody>
      </p:sp>
    </p:spTree>
    <p:extLst>
      <p:ext uri="{BB962C8B-B14F-4D97-AF65-F5344CB8AC3E}">
        <p14:creationId xmlns:p14="http://schemas.microsoft.com/office/powerpoint/2010/main" val="1192778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6F70FE-2ECE-82C7-F542-695EE7F1BAF5}"/>
              </a:ext>
            </a:extLst>
          </p:cNvPr>
          <p:cNvSpPr>
            <a:spLocks/>
          </p:cNvSpPr>
          <p:nvPr/>
        </p:nvSpPr>
        <p:spPr>
          <a:xfrm>
            <a:off x="994911" y="559637"/>
            <a:ext cx="10202178" cy="5738725"/>
          </a:xfrm>
          <a:prstGeom prst="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CFABF06-691A-A145-6AFD-F4046B4088A4}"/>
              </a:ext>
            </a:extLst>
          </p:cNvPr>
          <p:cNvSpPr txBox="1"/>
          <p:nvPr/>
        </p:nvSpPr>
        <p:spPr>
          <a:xfrm>
            <a:off x="2124546" y="2705725"/>
            <a:ext cx="7942908" cy="1446550"/>
          </a:xfrm>
          <a:prstGeom prst="rect">
            <a:avLst/>
          </a:prstGeom>
          <a:noFill/>
        </p:spPr>
        <p:txBody>
          <a:bodyPr wrap="square" rtlCol="0">
            <a:spAutoFit/>
          </a:bodyPr>
          <a:lstStyle/>
          <a:p>
            <a:pPr algn="ctr"/>
            <a:r>
              <a:rPr lang="en-US" sz="8800" b="1" dirty="0">
                <a:solidFill>
                  <a:srgbClr val="FFFFFF"/>
                </a:solidFill>
                <a:latin typeface="Lato Black" panose="020F0A02020204030203" pitchFamily="34" charset="0"/>
                <a:cs typeface="Arial" panose="020B0604020202020204" pitchFamily="34" charset="0"/>
              </a:rPr>
              <a:t>THANK YOU!</a:t>
            </a:r>
          </a:p>
        </p:txBody>
      </p:sp>
      <p:pic>
        <p:nvPicPr>
          <p:cNvPr id="9" name="Picture 4" descr="Logo, icon&#10;&#10;Description automatically generated">
            <a:extLst>
              <a:ext uri="{FF2B5EF4-FFF2-40B4-BE49-F238E27FC236}">
                <a16:creationId xmlns:a16="http://schemas.microsoft.com/office/drawing/2014/main" id="{35BD7875-0E74-6B6B-B350-07F44558A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771" y="1555436"/>
            <a:ext cx="882458" cy="9530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DA6E464-ACF4-1BD6-5F77-23625F116EE3}"/>
              </a:ext>
            </a:extLst>
          </p:cNvPr>
          <p:cNvSpPr txBox="1"/>
          <p:nvPr/>
        </p:nvSpPr>
        <p:spPr>
          <a:xfrm>
            <a:off x="4068404" y="4721262"/>
            <a:ext cx="4055193" cy="923330"/>
          </a:xfrm>
          <a:prstGeom prst="rect">
            <a:avLst/>
          </a:prstGeom>
          <a:noFill/>
        </p:spPr>
        <p:txBody>
          <a:bodyPr wrap="square" rtlCol="0">
            <a:spAutoFit/>
          </a:bodyPr>
          <a:lstStyle/>
          <a:p>
            <a:pPr algn="ctr">
              <a:spcAft>
                <a:spcPts val="40"/>
              </a:spcAft>
            </a:pPr>
            <a:r>
              <a:rPr lang="en-US" sz="1800" b="1" dirty="0">
                <a:solidFill>
                  <a:schemeClr val="bg1"/>
                </a:solidFill>
                <a:latin typeface="Lato" panose="020F0502020204030203" pitchFamily="34" charset="0"/>
                <a:cs typeface="Arial" panose="020B0604020202020204" pitchFamily="34" charset="0"/>
              </a:rPr>
              <a:t>Tracey Lazarus, </a:t>
            </a:r>
            <a:r>
              <a:rPr lang="en-US" sz="1800" b="1" i="1" dirty="0">
                <a:solidFill>
                  <a:schemeClr val="bg1"/>
                </a:solidFill>
                <a:latin typeface="Lato" panose="020F0502020204030203" pitchFamily="34" charset="0"/>
                <a:cs typeface="Arial" panose="020B0604020202020204" pitchFamily="34" charset="0"/>
              </a:rPr>
              <a:t>Esq.</a:t>
            </a:r>
            <a:r>
              <a:rPr lang="en-US" sz="1800" b="1" dirty="0">
                <a:solidFill>
                  <a:schemeClr val="bg1"/>
                </a:solidFill>
                <a:latin typeface="Lato" panose="020F0502020204030203" pitchFamily="34" charset="0"/>
                <a:cs typeface="Arial" panose="020B0604020202020204" pitchFamily="34" charset="0"/>
              </a:rPr>
              <a:t> </a:t>
            </a:r>
          </a:p>
          <a:p>
            <a:pPr algn="ctr">
              <a:spcAft>
                <a:spcPts val="40"/>
              </a:spcAft>
            </a:pPr>
            <a:r>
              <a:rPr lang="en-US" sz="1800" b="1" dirty="0">
                <a:solidFill>
                  <a:schemeClr val="accent1"/>
                </a:solidFill>
                <a:latin typeface="Lato" panose="020F0502020204030203" pitchFamily="34" charset="0"/>
                <a:cs typeface="Arial" panose="020B0604020202020204" pitchFamily="34" charset="0"/>
                <a:hlinkClick r:id="rId3"/>
              </a:rPr>
              <a:t>Tlazarus@floodpeterson.com</a:t>
            </a:r>
            <a:endParaRPr lang="en-US" sz="1800" b="1" dirty="0">
              <a:solidFill>
                <a:schemeClr val="accent1"/>
              </a:solidFill>
              <a:latin typeface="Lato" panose="020F0502020204030203" pitchFamily="34" charset="0"/>
              <a:cs typeface="Arial" panose="020B0604020202020204" pitchFamily="34" charset="0"/>
            </a:endParaRPr>
          </a:p>
          <a:p>
            <a:pPr algn="ctr">
              <a:spcAft>
                <a:spcPts val="40"/>
              </a:spcAft>
            </a:pPr>
            <a:r>
              <a:rPr lang="en-US" sz="1800" b="1" dirty="0">
                <a:solidFill>
                  <a:schemeClr val="accent1"/>
                </a:solidFill>
                <a:latin typeface="Lato" panose="020F0502020204030203" pitchFamily="34" charset="0"/>
                <a:cs typeface="Arial" panose="020B0604020202020204" pitchFamily="34" charset="0"/>
              </a:rPr>
              <a:t>720-977-6031</a:t>
            </a:r>
          </a:p>
        </p:txBody>
      </p:sp>
      <p:cxnSp>
        <p:nvCxnSpPr>
          <p:cNvPr id="10" name="Straight Connector 9">
            <a:extLst>
              <a:ext uri="{FF2B5EF4-FFF2-40B4-BE49-F238E27FC236}">
                <a16:creationId xmlns:a16="http://schemas.microsoft.com/office/drawing/2014/main" id="{E4F7419E-1EF7-4408-9EBB-E0F4BA28A5F7}"/>
              </a:ext>
            </a:extLst>
          </p:cNvPr>
          <p:cNvCxnSpPr>
            <a:cxnSpLocks/>
          </p:cNvCxnSpPr>
          <p:nvPr/>
        </p:nvCxnSpPr>
        <p:spPr>
          <a:xfrm flipH="1">
            <a:off x="4491684" y="4336794"/>
            <a:ext cx="3208632" cy="0"/>
          </a:xfrm>
          <a:prstGeom prst="line">
            <a:avLst/>
          </a:prstGeom>
          <a:ln>
            <a:solidFill>
              <a:srgbClr val="B8612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0211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64CCB-14AC-078F-E811-527CB45647D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2DEA6F6-45C9-9DA5-FAD3-9B8F23760182}"/>
              </a:ext>
            </a:extLst>
          </p:cNvPr>
          <p:cNvSpPr/>
          <p:nvPr/>
        </p:nvSpPr>
        <p:spPr>
          <a:xfrm>
            <a:off x="0" y="6227138"/>
            <a:ext cx="12191999" cy="630861"/>
          </a:xfrm>
          <a:prstGeom prst="rect">
            <a:avLst/>
          </a:prstGeom>
          <a:solidFill>
            <a:srgbClr val="0B2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DDA932-D801-DF70-A7CA-76CB4F3A1714}"/>
              </a:ext>
            </a:extLst>
          </p:cNvPr>
          <p:cNvSpPr txBox="1"/>
          <p:nvPr/>
        </p:nvSpPr>
        <p:spPr>
          <a:xfrm>
            <a:off x="500753" y="703911"/>
            <a:ext cx="9071668" cy="646331"/>
          </a:xfrm>
          <a:prstGeom prst="rect">
            <a:avLst/>
          </a:prstGeom>
          <a:noFill/>
          <a:effectLst/>
        </p:spPr>
        <p:txBody>
          <a:bodyPr wrap="square" rtlCol="0" anchor="ctr">
            <a:spAutoFit/>
          </a:bodyPr>
          <a:lstStyle/>
          <a:p>
            <a:r>
              <a:rPr lang="en-US" sz="3600" b="1" dirty="0">
                <a:latin typeface="Lato Black" panose="020F0A02020204030203" pitchFamily="34" charset="0"/>
                <a:cs typeface="Arial" panose="020B0604020202020204" pitchFamily="34" charset="0"/>
              </a:rPr>
              <a:t>QUESTION NUMBER 2</a:t>
            </a:r>
          </a:p>
        </p:txBody>
      </p:sp>
      <p:sp>
        <p:nvSpPr>
          <p:cNvPr id="15" name="TextBox 14">
            <a:extLst>
              <a:ext uri="{FF2B5EF4-FFF2-40B4-BE49-F238E27FC236}">
                <a16:creationId xmlns:a16="http://schemas.microsoft.com/office/drawing/2014/main" id="{916AFB53-72EE-2A2C-FE80-17B55CC6280C}"/>
              </a:ext>
            </a:extLst>
          </p:cNvPr>
          <p:cNvSpPr txBox="1"/>
          <p:nvPr/>
        </p:nvSpPr>
        <p:spPr>
          <a:xfrm>
            <a:off x="5257800" y="6340872"/>
            <a:ext cx="6609529" cy="353943"/>
          </a:xfrm>
          <a:prstGeom prst="rect">
            <a:avLst/>
          </a:prstGeom>
          <a:noFill/>
        </p:spPr>
        <p:txBody>
          <a:bodyPr wrap="square" rtlCol="0">
            <a:spAutoFit/>
          </a:bodyPr>
          <a:lstStyle/>
          <a:p>
            <a:pPr algn="r"/>
            <a:r>
              <a:rPr lang="en-US" sz="1700" dirty="0">
                <a:solidFill>
                  <a:schemeClr val="bg1"/>
                </a:solidFill>
                <a:latin typeface="Lato" panose="020F0502020204030203" pitchFamily="34" charset="0"/>
                <a:cs typeface="Arial" panose="020B0604020202020204" pitchFamily="34" charset="0"/>
              </a:rPr>
              <a:t>The Keys To Defending Auto Claims</a:t>
            </a:r>
          </a:p>
        </p:txBody>
      </p:sp>
      <p:sp>
        <p:nvSpPr>
          <p:cNvPr id="19" name="TextBox 18">
            <a:extLst>
              <a:ext uri="{FF2B5EF4-FFF2-40B4-BE49-F238E27FC236}">
                <a16:creationId xmlns:a16="http://schemas.microsoft.com/office/drawing/2014/main" id="{D5110EC4-0280-39BC-0102-31596294AC8D}"/>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4</a:t>
            </a:fld>
            <a:endParaRPr lang="en-US" sz="16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9989FF8-C072-8174-212E-30E1EF368754}"/>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14" name="Group 13">
            <a:extLst>
              <a:ext uri="{FF2B5EF4-FFF2-40B4-BE49-F238E27FC236}">
                <a16:creationId xmlns:a16="http://schemas.microsoft.com/office/drawing/2014/main" id="{A241FE0B-0C27-64B2-F6EB-5B5F7FFE5607}"/>
              </a:ext>
            </a:extLst>
          </p:cNvPr>
          <p:cNvGrpSpPr/>
          <p:nvPr/>
        </p:nvGrpSpPr>
        <p:grpSpPr>
          <a:xfrm>
            <a:off x="10210800" y="-123987"/>
            <a:ext cx="1209392" cy="1190787"/>
            <a:chOff x="315964" y="-146419"/>
            <a:chExt cx="1209392" cy="1190787"/>
          </a:xfrm>
        </p:grpSpPr>
        <p:sp>
          <p:nvSpPr>
            <p:cNvPr id="17" name="Rectangle: Rounded Corners 16">
              <a:extLst>
                <a:ext uri="{FF2B5EF4-FFF2-40B4-BE49-F238E27FC236}">
                  <a16:creationId xmlns:a16="http://schemas.microsoft.com/office/drawing/2014/main" id="{EDE79257-2581-C5B1-0F76-A48B2981511A}"/>
                </a:ext>
              </a:extLst>
            </p:cNvPr>
            <p:cNvSpPr/>
            <p:nvPr/>
          </p:nvSpPr>
          <p:spPr>
            <a:xfrm>
              <a:off x="315964" y="-146419"/>
              <a:ext cx="1209392" cy="1190787"/>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4" descr="Logo, icon&#10;&#10;Description automatically generated">
              <a:extLst>
                <a:ext uri="{FF2B5EF4-FFF2-40B4-BE49-F238E27FC236}">
                  <a16:creationId xmlns:a16="http://schemas.microsoft.com/office/drawing/2014/main" id="{C707F064-5B2E-5495-1906-5DC7743D3C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838" y="208754"/>
              <a:ext cx="535643" cy="57849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B69EFB29-DFCD-A5D2-CDCB-10FBF0D3A310}"/>
              </a:ext>
            </a:extLst>
          </p:cNvPr>
          <p:cNvSpPr txBox="1"/>
          <p:nvPr/>
        </p:nvSpPr>
        <p:spPr>
          <a:xfrm>
            <a:off x="540567" y="1749414"/>
            <a:ext cx="10606160" cy="3757888"/>
          </a:xfrm>
          <a:prstGeom prst="rect">
            <a:avLst/>
          </a:prstGeom>
          <a:noFill/>
        </p:spPr>
        <p:txBody>
          <a:bodyPr wrap="square" rtlCol="0">
            <a:spAutoFit/>
          </a:bodyPr>
          <a:lstStyle/>
          <a:p>
            <a:pPr>
              <a:lnSpc>
                <a:spcPts val="2400"/>
              </a:lnSpc>
            </a:pPr>
            <a:r>
              <a:rPr lang="en-US" dirty="0">
                <a:solidFill>
                  <a:schemeClr val="accent1"/>
                </a:solidFill>
                <a:latin typeface="Lato Black" panose="020F0A02020204030203" pitchFamily="34" charset="0"/>
                <a:cs typeface="Arial" panose="020B0604020202020204" pitchFamily="34" charset="0"/>
              </a:rPr>
              <a:t>FACTS: </a:t>
            </a:r>
          </a:p>
          <a:p>
            <a:pPr>
              <a:lnSpc>
                <a:spcPts val="2400"/>
              </a:lnSpc>
            </a:pPr>
            <a:r>
              <a:rPr lang="en-US" dirty="0">
                <a:solidFill>
                  <a:srgbClr val="0A2240"/>
                </a:solidFill>
                <a:latin typeface="Lato" panose="020F0502020204030203" pitchFamily="34" charset="0"/>
                <a:cs typeface="Arial" panose="020B0604020202020204" pitchFamily="34" charset="0"/>
              </a:rPr>
              <a:t>This case involves a rear-end collision where the commercial truck’s driver rear-ended the plaintiff (“injured party”) causing neck and back injuries to the plaintiff who was in the car the commercial driver hit. The driver of the commercial vehicle had marijuana and methamphetamine in his system and 3 traffic violations on his record in the preceding three months. The Plaintiff sued the truck driver and trucking company alleging the company failed to follow its own internal hiring and training policies and for punitive damages. The jury awarded both compensatory and punitive damages and found the company liable for all damages and the driver liable for 30% (the driver had no assets). </a:t>
            </a:r>
          </a:p>
          <a:p>
            <a:pPr>
              <a:lnSpc>
                <a:spcPts val="2400"/>
              </a:lnSpc>
            </a:pPr>
            <a:endParaRPr lang="en-US" dirty="0">
              <a:solidFill>
                <a:srgbClr val="0A2240"/>
              </a:solidFill>
              <a:latin typeface="Lato" panose="020F0502020204030203" pitchFamily="34" charset="0"/>
              <a:cs typeface="Arial" panose="020B0604020202020204" pitchFamily="34" charset="0"/>
            </a:endParaRPr>
          </a:p>
          <a:p>
            <a:pPr>
              <a:lnSpc>
                <a:spcPts val="2400"/>
              </a:lnSpc>
            </a:pPr>
            <a:r>
              <a:rPr lang="en-US" dirty="0">
                <a:solidFill>
                  <a:schemeClr val="accent1"/>
                </a:solidFill>
                <a:latin typeface="Lato Black" panose="020F0A02020204030203" pitchFamily="34" charset="0"/>
                <a:cs typeface="Arial" panose="020B0604020202020204" pitchFamily="34" charset="0"/>
              </a:rPr>
              <a:t>HOW MUCH WAS THE VERDICT?</a:t>
            </a:r>
          </a:p>
          <a:p>
            <a:pPr marL="342900" indent="-342900">
              <a:lnSpc>
                <a:spcPts val="2400"/>
              </a:lnSpc>
              <a:buAutoNum type="alphaLcPeriod"/>
            </a:pPr>
            <a:r>
              <a:rPr lang="en-US" dirty="0">
                <a:solidFill>
                  <a:schemeClr val="accent1"/>
                </a:solidFill>
                <a:latin typeface="Lato" panose="020F0502020204030203" pitchFamily="34" charset="0"/>
                <a:cs typeface="Arial" panose="020B0604020202020204" pitchFamily="34" charset="0"/>
              </a:rPr>
              <a:t>$30 million		c.  $101 million</a:t>
            </a:r>
          </a:p>
          <a:p>
            <a:pPr marL="342900" indent="-342900">
              <a:lnSpc>
                <a:spcPts val="2400"/>
              </a:lnSpc>
              <a:buAutoNum type="alphaLcPeriod"/>
            </a:pPr>
            <a:r>
              <a:rPr lang="en-US" dirty="0">
                <a:solidFill>
                  <a:schemeClr val="accent1"/>
                </a:solidFill>
                <a:latin typeface="Lato" panose="020F0502020204030203" pitchFamily="34" charset="0"/>
                <a:cs typeface="Arial" panose="020B0604020202020204" pitchFamily="34" charset="0"/>
              </a:rPr>
              <a:t>$56 million		d. $210 million</a:t>
            </a:r>
          </a:p>
        </p:txBody>
      </p:sp>
    </p:spTree>
    <p:extLst>
      <p:ext uri="{BB962C8B-B14F-4D97-AF65-F5344CB8AC3E}">
        <p14:creationId xmlns:p14="http://schemas.microsoft.com/office/powerpoint/2010/main" val="264712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4D328-D3AB-DFD1-A09F-9BC81333D42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091DC76-1A75-3A16-A78D-C6A0370054A3}"/>
              </a:ext>
            </a:extLst>
          </p:cNvPr>
          <p:cNvSpPr/>
          <p:nvPr/>
        </p:nvSpPr>
        <p:spPr>
          <a:xfrm>
            <a:off x="0" y="6227138"/>
            <a:ext cx="12191999" cy="630861"/>
          </a:xfrm>
          <a:prstGeom prst="rect">
            <a:avLst/>
          </a:prstGeom>
          <a:solidFill>
            <a:srgbClr val="0B2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B51F9C3-C7B8-BBE5-90A3-4BF2EC5B22B2}"/>
              </a:ext>
            </a:extLst>
          </p:cNvPr>
          <p:cNvSpPr txBox="1"/>
          <p:nvPr/>
        </p:nvSpPr>
        <p:spPr>
          <a:xfrm>
            <a:off x="500753" y="703911"/>
            <a:ext cx="9071668" cy="646331"/>
          </a:xfrm>
          <a:prstGeom prst="rect">
            <a:avLst/>
          </a:prstGeom>
          <a:noFill/>
          <a:effectLst/>
        </p:spPr>
        <p:txBody>
          <a:bodyPr wrap="square" rtlCol="0" anchor="ctr">
            <a:spAutoFit/>
          </a:bodyPr>
          <a:lstStyle/>
          <a:p>
            <a:r>
              <a:rPr lang="en-US" sz="3600" b="1" dirty="0">
                <a:latin typeface="Lato Black" panose="020F0A02020204030203" pitchFamily="34" charset="0"/>
                <a:cs typeface="Arial" panose="020B0604020202020204" pitchFamily="34" charset="0"/>
              </a:rPr>
              <a:t>QUESTION NUMBER 3</a:t>
            </a:r>
          </a:p>
        </p:txBody>
      </p:sp>
      <p:sp>
        <p:nvSpPr>
          <p:cNvPr id="15" name="TextBox 14">
            <a:extLst>
              <a:ext uri="{FF2B5EF4-FFF2-40B4-BE49-F238E27FC236}">
                <a16:creationId xmlns:a16="http://schemas.microsoft.com/office/drawing/2014/main" id="{1D8CFA0C-78C0-09DF-218A-0C4D110E516B}"/>
              </a:ext>
            </a:extLst>
          </p:cNvPr>
          <p:cNvSpPr txBox="1"/>
          <p:nvPr/>
        </p:nvSpPr>
        <p:spPr>
          <a:xfrm>
            <a:off x="5257800" y="6340872"/>
            <a:ext cx="6609529" cy="353943"/>
          </a:xfrm>
          <a:prstGeom prst="rect">
            <a:avLst/>
          </a:prstGeom>
          <a:noFill/>
        </p:spPr>
        <p:txBody>
          <a:bodyPr wrap="square" rtlCol="0">
            <a:spAutoFit/>
          </a:bodyPr>
          <a:lstStyle/>
          <a:p>
            <a:pPr algn="r"/>
            <a:r>
              <a:rPr lang="en-US" sz="1700" dirty="0">
                <a:solidFill>
                  <a:schemeClr val="bg1"/>
                </a:solidFill>
                <a:latin typeface="Lato" panose="020F0502020204030203" pitchFamily="34" charset="0"/>
                <a:cs typeface="Arial" panose="020B0604020202020204" pitchFamily="34" charset="0"/>
              </a:rPr>
              <a:t>The Keys To Defending Auto Claims</a:t>
            </a:r>
          </a:p>
        </p:txBody>
      </p:sp>
      <p:sp>
        <p:nvSpPr>
          <p:cNvPr id="19" name="TextBox 18">
            <a:extLst>
              <a:ext uri="{FF2B5EF4-FFF2-40B4-BE49-F238E27FC236}">
                <a16:creationId xmlns:a16="http://schemas.microsoft.com/office/drawing/2014/main" id="{3193160E-83C5-F83D-808D-66EE1F2EF7E6}"/>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5</a:t>
            </a:fld>
            <a:endParaRPr lang="en-US" sz="16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000F82B-869A-B887-4240-F645B4B7B034}"/>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14" name="Group 13">
            <a:extLst>
              <a:ext uri="{FF2B5EF4-FFF2-40B4-BE49-F238E27FC236}">
                <a16:creationId xmlns:a16="http://schemas.microsoft.com/office/drawing/2014/main" id="{B36CABE9-F667-8DEE-3E94-9C67113BDD26}"/>
              </a:ext>
            </a:extLst>
          </p:cNvPr>
          <p:cNvGrpSpPr/>
          <p:nvPr/>
        </p:nvGrpSpPr>
        <p:grpSpPr>
          <a:xfrm>
            <a:off x="10210800" y="-123987"/>
            <a:ext cx="1209392" cy="1190787"/>
            <a:chOff x="315964" y="-146419"/>
            <a:chExt cx="1209392" cy="1190787"/>
          </a:xfrm>
        </p:grpSpPr>
        <p:sp>
          <p:nvSpPr>
            <p:cNvPr id="17" name="Rectangle: Rounded Corners 16">
              <a:extLst>
                <a:ext uri="{FF2B5EF4-FFF2-40B4-BE49-F238E27FC236}">
                  <a16:creationId xmlns:a16="http://schemas.microsoft.com/office/drawing/2014/main" id="{E2A27986-C0C1-434B-1812-4BB9CC11F5F5}"/>
                </a:ext>
              </a:extLst>
            </p:cNvPr>
            <p:cNvSpPr/>
            <p:nvPr/>
          </p:nvSpPr>
          <p:spPr>
            <a:xfrm>
              <a:off x="315964" y="-146419"/>
              <a:ext cx="1209392" cy="1190787"/>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4" descr="Logo, icon&#10;&#10;Description automatically generated">
              <a:extLst>
                <a:ext uri="{FF2B5EF4-FFF2-40B4-BE49-F238E27FC236}">
                  <a16:creationId xmlns:a16="http://schemas.microsoft.com/office/drawing/2014/main" id="{0955BBEC-4243-2D0B-9F92-60200230C7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838" y="208754"/>
              <a:ext cx="535643" cy="57849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C9F460CF-AB3E-35B4-E16E-6FA81D5A97D8}"/>
              </a:ext>
            </a:extLst>
          </p:cNvPr>
          <p:cNvSpPr txBox="1"/>
          <p:nvPr/>
        </p:nvSpPr>
        <p:spPr>
          <a:xfrm>
            <a:off x="540567" y="1894696"/>
            <a:ext cx="10606160" cy="3450112"/>
          </a:xfrm>
          <a:prstGeom prst="rect">
            <a:avLst/>
          </a:prstGeom>
          <a:noFill/>
        </p:spPr>
        <p:txBody>
          <a:bodyPr wrap="square" rtlCol="0">
            <a:spAutoFit/>
          </a:bodyPr>
          <a:lstStyle/>
          <a:p>
            <a:pPr>
              <a:lnSpc>
                <a:spcPts val="2400"/>
              </a:lnSpc>
            </a:pPr>
            <a:r>
              <a:rPr lang="en-US" dirty="0">
                <a:solidFill>
                  <a:schemeClr val="accent1"/>
                </a:solidFill>
                <a:latin typeface="Lato Black" panose="020F0A02020204030203" pitchFamily="34" charset="0"/>
                <a:cs typeface="Arial" panose="020B0604020202020204" pitchFamily="34" charset="0"/>
              </a:rPr>
              <a:t>FACTS: </a:t>
            </a:r>
          </a:p>
          <a:p>
            <a:pPr>
              <a:lnSpc>
                <a:spcPts val="2400"/>
              </a:lnSpc>
            </a:pPr>
            <a:r>
              <a:rPr lang="en-US" dirty="0">
                <a:solidFill>
                  <a:srgbClr val="0A2240"/>
                </a:solidFill>
                <a:latin typeface="Lato" panose="020F0502020204030203" pitchFamily="34" charset="0"/>
                <a:cs typeface="Arial" panose="020B0604020202020204" pitchFamily="34" charset="0"/>
              </a:rPr>
              <a:t>A tractor-trailer owned by a company ran a red-light and broadsided a SUV. The driver of the SUV and her son suffered traumatic brain injuries (“TBIs) and other injuries and the driver’s daughter alleged PTSD from watching her mother and brother being injured.  The brother and sister were minors. A lawsuit was filed against the driver of the tractor-trailer as well as the owner of the truck alleging the company negligently entrusted the truck to the driver and thus was vicariously liable.</a:t>
            </a:r>
          </a:p>
          <a:p>
            <a:pPr>
              <a:lnSpc>
                <a:spcPts val="2400"/>
              </a:lnSpc>
            </a:pPr>
            <a:endParaRPr lang="en-US" dirty="0">
              <a:solidFill>
                <a:srgbClr val="0A2240"/>
              </a:solidFill>
              <a:latin typeface="Lato" panose="020F0502020204030203" pitchFamily="34" charset="0"/>
              <a:cs typeface="Arial" panose="020B0604020202020204" pitchFamily="34" charset="0"/>
            </a:endParaRPr>
          </a:p>
          <a:p>
            <a:pPr>
              <a:lnSpc>
                <a:spcPts val="2400"/>
              </a:lnSpc>
            </a:pPr>
            <a:endParaRPr lang="en-US" dirty="0">
              <a:solidFill>
                <a:srgbClr val="0A2240"/>
              </a:solidFill>
              <a:latin typeface="Lato" panose="020F0502020204030203" pitchFamily="34" charset="0"/>
              <a:cs typeface="Arial" panose="020B0604020202020204" pitchFamily="34" charset="0"/>
            </a:endParaRPr>
          </a:p>
          <a:p>
            <a:pPr>
              <a:lnSpc>
                <a:spcPts val="2400"/>
              </a:lnSpc>
            </a:pPr>
            <a:r>
              <a:rPr lang="en-US" dirty="0">
                <a:solidFill>
                  <a:schemeClr val="accent1"/>
                </a:solidFill>
                <a:latin typeface="Lato Black" panose="020F0A02020204030203" pitchFamily="34" charset="0"/>
                <a:cs typeface="Arial" panose="020B0604020202020204" pitchFamily="34" charset="0"/>
              </a:rPr>
              <a:t>HOW MUCH WAS THE VERDICT?</a:t>
            </a:r>
          </a:p>
          <a:p>
            <a:pPr marL="342900" indent="-342900">
              <a:lnSpc>
                <a:spcPts val="2400"/>
              </a:lnSpc>
              <a:buAutoNum type="alphaLcPeriod"/>
            </a:pPr>
            <a:r>
              <a:rPr lang="en-US" dirty="0">
                <a:solidFill>
                  <a:schemeClr val="accent1"/>
                </a:solidFill>
                <a:latin typeface="Lato" panose="020F0502020204030203" pitchFamily="34" charset="0"/>
                <a:cs typeface="Arial" panose="020B0604020202020204" pitchFamily="34" charset="0"/>
              </a:rPr>
              <a:t>$66 million	c. $48 million</a:t>
            </a:r>
          </a:p>
          <a:p>
            <a:pPr marL="342900" indent="-342900">
              <a:lnSpc>
                <a:spcPts val="2400"/>
              </a:lnSpc>
              <a:buAutoNum type="alphaLcPeriod"/>
            </a:pPr>
            <a:r>
              <a:rPr lang="en-US" dirty="0">
                <a:solidFill>
                  <a:schemeClr val="accent1"/>
                </a:solidFill>
                <a:latin typeface="Lato" panose="020F0502020204030203" pitchFamily="34" charset="0"/>
                <a:cs typeface="Arial" panose="020B0604020202020204" pitchFamily="34" charset="0"/>
              </a:rPr>
              <a:t>$99 million	d. $70.6 million</a:t>
            </a:r>
          </a:p>
        </p:txBody>
      </p:sp>
    </p:spTree>
    <p:extLst>
      <p:ext uri="{BB962C8B-B14F-4D97-AF65-F5344CB8AC3E}">
        <p14:creationId xmlns:p14="http://schemas.microsoft.com/office/powerpoint/2010/main" val="1292764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EF9ED-F013-69B3-0B63-675B89D83DF1}"/>
            </a:ext>
          </a:extLst>
        </p:cNvPr>
        <p:cNvGrpSpPr/>
        <p:nvPr/>
      </p:nvGrpSpPr>
      <p:grpSpPr>
        <a:xfrm>
          <a:off x="0" y="0"/>
          <a:ext cx="0" cy="0"/>
          <a:chOff x="0" y="0"/>
          <a:chExt cx="0" cy="0"/>
        </a:xfrm>
      </p:grpSpPr>
      <p:pic>
        <p:nvPicPr>
          <p:cNvPr id="2" name="Picture 1" descr="A person writing on a clipboard&#10;&#10;Description automatically generated">
            <a:extLst>
              <a:ext uri="{FF2B5EF4-FFF2-40B4-BE49-F238E27FC236}">
                <a16:creationId xmlns:a16="http://schemas.microsoft.com/office/drawing/2014/main" id="{2267A8CB-7762-B3EE-C50A-C98BF057EDFD}"/>
              </a:ext>
            </a:extLst>
          </p:cNvPr>
          <p:cNvPicPr>
            <a:picLocks noChangeAspect="1"/>
          </p:cNvPicPr>
          <p:nvPr/>
        </p:nvPicPr>
        <p:blipFill>
          <a:blip r:embed="rId2"/>
          <a:srcRect/>
          <a:stretch/>
        </p:blipFill>
        <p:spPr>
          <a:xfrm>
            <a:off x="0" y="-4106"/>
            <a:ext cx="12191998" cy="6862106"/>
          </a:xfrm>
          <a:prstGeom prst="rect">
            <a:avLst/>
          </a:prstGeom>
        </p:spPr>
      </p:pic>
      <p:sp>
        <p:nvSpPr>
          <p:cNvPr id="3" name="Rectangle 2">
            <a:extLst>
              <a:ext uri="{FF2B5EF4-FFF2-40B4-BE49-F238E27FC236}">
                <a16:creationId xmlns:a16="http://schemas.microsoft.com/office/drawing/2014/main" id="{6AD0ED8A-7A83-60A1-C216-1CC19F4585D9}"/>
              </a:ext>
            </a:extLst>
          </p:cNvPr>
          <p:cNvSpPr/>
          <p:nvPr/>
        </p:nvSpPr>
        <p:spPr>
          <a:xfrm>
            <a:off x="1757363" y="675563"/>
            <a:ext cx="8677275" cy="5506874"/>
          </a:xfrm>
          <a:prstGeom prst="rect">
            <a:avLst/>
          </a:prstGeom>
          <a:solidFill>
            <a:srgbClr val="0C2241">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B1A9EDD-B756-8189-8BCE-B0E5445A524F}"/>
              </a:ext>
            </a:extLst>
          </p:cNvPr>
          <p:cNvSpPr txBox="1"/>
          <p:nvPr/>
        </p:nvSpPr>
        <p:spPr>
          <a:xfrm>
            <a:off x="2746049" y="2594363"/>
            <a:ext cx="6699902" cy="2585323"/>
          </a:xfrm>
          <a:prstGeom prst="rect">
            <a:avLst/>
          </a:prstGeom>
          <a:noFill/>
        </p:spPr>
        <p:txBody>
          <a:bodyPr wrap="square" rtlCol="0">
            <a:spAutoFit/>
          </a:bodyPr>
          <a:lstStyle/>
          <a:p>
            <a:pPr algn="ctr"/>
            <a:r>
              <a:rPr lang="en-US" sz="5400" b="1" dirty="0">
                <a:solidFill>
                  <a:schemeClr val="bg1"/>
                </a:solidFill>
                <a:latin typeface="Lato Black" panose="020F0A02020204030203" pitchFamily="34" charset="0"/>
              </a:rPr>
              <a:t>Litigation Atmosphere in the United States Today</a:t>
            </a:r>
          </a:p>
        </p:txBody>
      </p:sp>
      <p:pic>
        <p:nvPicPr>
          <p:cNvPr id="5" name="Picture 4" descr="Logo, icon&#10;&#10;Description automatically generated">
            <a:extLst>
              <a:ext uri="{FF2B5EF4-FFF2-40B4-BE49-F238E27FC236}">
                <a16:creationId xmlns:a16="http://schemas.microsoft.com/office/drawing/2014/main" id="{4C82510D-6227-EFA2-7802-EDA2CCA6C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744" y="1626391"/>
            <a:ext cx="686512" cy="74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988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A8D1CF4-E361-511E-2917-7091D2A6E61D}"/>
              </a:ext>
            </a:extLst>
          </p:cNvPr>
          <p:cNvSpPr/>
          <p:nvPr/>
        </p:nvSpPr>
        <p:spPr>
          <a:xfrm>
            <a:off x="457200" y="1495425"/>
            <a:ext cx="3848100" cy="368352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CFABF06-691A-A145-6AFD-F4046B4088A4}"/>
              </a:ext>
            </a:extLst>
          </p:cNvPr>
          <p:cNvSpPr txBox="1"/>
          <p:nvPr/>
        </p:nvSpPr>
        <p:spPr>
          <a:xfrm>
            <a:off x="296924" y="2767607"/>
            <a:ext cx="4204487" cy="1846659"/>
          </a:xfrm>
          <a:prstGeom prst="rect">
            <a:avLst/>
          </a:prstGeom>
          <a:noFill/>
        </p:spPr>
        <p:txBody>
          <a:bodyPr wrap="square" rtlCol="0">
            <a:spAutoFit/>
          </a:bodyPr>
          <a:lstStyle/>
          <a:p>
            <a:pPr algn="ctr"/>
            <a:r>
              <a:rPr lang="en-US" sz="3800" b="1" dirty="0">
                <a:solidFill>
                  <a:schemeClr val="bg1"/>
                </a:solidFill>
                <a:latin typeface="Lato Black" panose="020F0A02020204030203" pitchFamily="34" charset="0"/>
                <a:cs typeface="Arial" panose="020B0604020202020204" pitchFamily="34" charset="0"/>
              </a:rPr>
              <a:t>Why Are Jury Verdicts So Excessive </a:t>
            </a:r>
          </a:p>
        </p:txBody>
      </p:sp>
      <p:pic>
        <p:nvPicPr>
          <p:cNvPr id="9" name="Picture 4" descr="Logo, icon&#10;&#10;Description automatically generated">
            <a:extLst>
              <a:ext uri="{FF2B5EF4-FFF2-40B4-BE49-F238E27FC236}">
                <a16:creationId xmlns:a16="http://schemas.microsoft.com/office/drawing/2014/main" id="{35BD7875-0E74-6B6B-B350-07F44558A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709" y="1969265"/>
            <a:ext cx="572916" cy="61874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DFF8382-C746-3D89-42D1-249F61C18B1E}"/>
              </a:ext>
            </a:extLst>
          </p:cNvPr>
          <p:cNvGrpSpPr/>
          <p:nvPr/>
        </p:nvGrpSpPr>
        <p:grpSpPr>
          <a:xfrm>
            <a:off x="542925" y="407084"/>
            <a:ext cx="11019604" cy="369332"/>
            <a:chOff x="542925" y="407084"/>
            <a:chExt cx="11019604" cy="369332"/>
          </a:xfrm>
        </p:grpSpPr>
        <p:sp>
          <p:nvSpPr>
            <p:cNvPr id="6" name="TextBox 5">
              <a:extLst>
                <a:ext uri="{FF2B5EF4-FFF2-40B4-BE49-F238E27FC236}">
                  <a16:creationId xmlns:a16="http://schemas.microsoft.com/office/drawing/2014/main" id="{62A6BED6-9090-6943-04BB-76EE3019795D}"/>
                </a:ext>
              </a:extLst>
            </p:cNvPr>
            <p:cNvSpPr txBox="1"/>
            <p:nvPr/>
          </p:nvSpPr>
          <p:spPr>
            <a:xfrm>
              <a:off x="7400925" y="407084"/>
              <a:ext cx="4161604" cy="369332"/>
            </a:xfrm>
            <a:prstGeom prst="rect">
              <a:avLst/>
            </a:prstGeom>
            <a:noFill/>
          </p:spPr>
          <p:txBody>
            <a:bodyPr wrap="square" rtlCol="0">
              <a:spAutoFit/>
            </a:bodyPr>
            <a:lstStyle/>
            <a:p>
              <a:pPr algn="r"/>
              <a:r>
                <a:rPr lang="en-US" b="1" dirty="0">
                  <a:solidFill>
                    <a:srgbClr val="B86125"/>
                  </a:solidFill>
                  <a:latin typeface="Lato" panose="020F0502020204030203" pitchFamily="34" charset="0"/>
                  <a:cs typeface="Arial" panose="020B0604020202020204" pitchFamily="34" charset="0"/>
                </a:rPr>
                <a:t>The Keys To Defending Auto Claims</a:t>
              </a:r>
            </a:p>
          </p:txBody>
        </p:sp>
        <p:cxnSp>
          <p:nvCxnSpPr>
            <p:cNvPr id="10" name="Straight Connector 9">
              <a:extLst>
                <a:ext uri="{FF2B5EF4-FFF2-40B4-BE49-F238E27FC236}">
                  <a16:creationId xmlns:a16="http://schemas.microsoft.com/office/drawing/2014/main" id="{55512FDB-8E06-C5BF-4354-D94EA8EA801A}"/>
                </a:ext>
              </a:extLst>
            </p:cNvPr>
            <p:cNvCxnSpPr>
              <a:cxnSpLocks/>
            </p:cNvCxnSpPr>
            <p:nvPr/>
          </p:nvCxnSpPr>
          <p:spPr>
            <a:xfrm flipH="1">
              <a:off x="542925" y="615820"/>
              <a:ext cx="7122653" cy="0"/>
            </a:xfrm>
            <a:prstGeom prst="line">
              <a:avLst/>
            </a:prstGeom>
            <a:ln>
              <a:solidFill>
                <a:srgbClr val="B86125"/>
              </a:solidFill>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FDD2D08B-7C13-A36A-E7E6-1975A13BC66A}"/>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accent1"/>
                </a:solidFill>
                <a:latin typeface="Arial" panose="020B0604020202020204" pitchFamily="34" charset="0"/>
                <a:cs typeface="Arial" panose="020B0604020202020204" pitchFamily="34" charset="0"/>
              </a:rPr>
              <a:pPr algn="r">
                <a:lnSpc>
                  <a:spcPts val="2400"/>
                </a:lnSpc>
              </a:pPr>
              <a:t>7</a:t>
            </a:fld>
            <a:endParaRPr lang="en-US" sz="1600" dirty="0">
              <a:solidFill>
                <a:schemeClr val="accent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DFA74F4-44CB-664F-EACD-3C80B7A4FFED}"/>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latin typeface="Arial" panose="020B0604020202020204" pitchFamily="34" charset="0"/>
                <a:cs typeface="Arial" panose="020B0604020202020204" pitchFamily="34" charset="0"/>
              </a:rPr>
              <a:t>|  Flood and Peterson</a:t>
            </a:r>
          </a:p>
        </p:txBody>
      </p:sp>
      <p:cxnSp>
        <p:nvCxnSpPr>
          <p:cNvPr id="43" name="Straight Arrow Connector 42">
            <a:extLst>
              <a:ext uri="{FF2B5EF4-FFF2-40B4-BE49-F238E27FC236}">
                <a16:creationId xmlns:a16="http://schemas.microsoft.com/office/drawing/2014/main" id="{50E7D71A-B146-F67D-78CA-CBD0D34FABBE}"/>
              </a:ext>
            </a:extLst>
          </p:cNvPr>
          <p:cNvCxnSpPr>
            <a:cxnSpLocks/>
          </p:cNvCxnSpPr>
          <p:nvPr/>
        </p:nvCxnSpPr>
        <p:spPr>
          <a:xfrm>
            <a:off x="4905375" y="1337149"/>
            <a:ext cx="0" cy="45397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ECC5C3E-0313-17BC-EA09-12CF42BC0543}"/>
              </a:ext>
            </a:extLst>
          </p:cNvPr>
          <p:cNvSpPr txBox="1"/>
          <p:nvPr/>
        </p:nvSpPr>
        <p:spPr>
          <a:xfrm>
            <a:off x="5252753" y="3570685"/>
            <a:ext cx="6376450" cy="369332"/>
          </a:xfrm>
          <a:prstGeom prst="rect">
            <a:avLst/>
          </a:prstGeom>
          <a:noFill/>
        </p:spPr>
        <p:txBody>
          <a:bodyPr wrap="square">
            <a:spAutoFit/>
          </a:bodyPr>
          <a:lstStyle/>
          <a:p>
            <a:pPr lvl="0" algn="ctr"/>
            <a:r>
              <a:rPr lang="en-US" dirty="0">
                <a:solidFill>
                  <a:schemeClr val="bg1"/>
                </a:solidFill>
                <a:latin typeface="Lato" panose="020F0502020204030203" pitchFamily="34" charset="0"/>
              </a:rPr>
              <a:t>Distrust of corporate America and the judicial system</a:t>
            </a:r>
          </a:p>
        </p:txBody>
      </p:sp>
      <p:grpSp>
        <p:nvGrpSpPr>
          <p:cNvPr id="49" name="Group 48">
            <a:extLst>
              <a:ext uri="{FF2B5EF4-FFF2-40B4-BE49-F238E27FC236}">
                <a16:creationId xmlns:a16="http://schemas.microsoft.com/office/drawing/2014/main" id="{55951C50-DFE5-E79A-B01B-0F1908B21B7D}"/>
              </a:ext>
            </a:extLst>
          </p:cNvPr>
          <p:cNvGrpSpPr/>
          <p:nvPr/>
        </p:nvGrpSpPr>
        <p:grpSpPr>
          <a:xfrm>
            <a:off x="5252753" y="5118933"/>
            <a:ext cx="6376450" cy="865429"/>
            <a:chOff x="5252753" y="1135541"/>
            <a:chExt cx="6376450" cy="589643"/>
          </a:xfrm>
        </p:grpSpPr>
        <p:sp>
          <p:nvSpPr>
            <p:cNvPr id="50" name="Rectangle: Rounded Corners 49">
              <a:extLst>
                <a:ext uri="{FF2B5EF4-FFF2-40B4-BE49-F238E27FC236}">
                  <a16:creationId xmlns:a16="http://schemas.microsoft.com/office/drawing/2014/main" id="{64298F4E-5069-C593-3761-93F26E25070B}"/>
                </a:ext>
              </a:extLst>
            </p:cNvPr>
            <p:cNvSpPr/>
            <p:nvPr/>
          </p:nvSpPr>
          <p:spPr>
            <a:xfrm>
              <a:off x="5252753" y="1135541"/>
              <a:ext cx="6376450" cy="58964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9ACDCE3C-5316-063D-57CB-1D1D06FCD4DA}"/>
                </a:ext>
              </a:extLst>
            </p:cNvPr>
            <p:cNvSpPr txBox="1"/>
            <p:nvPr/>
          </p:nvSpPr>
          <p:spPr>
            <a:xfrm>
              <a:off x="5252753" y="1310537"/>
              <a:ext cx="6376450" cy="251637"/>
            </a:xfrm>
            <a:prstGeom prst="rect">
              <a:avLst/>
            </a:prstGeom>
            <a:noFill/>
          </p:spPr>
          <p:txBody>
            <a:bodyPr wrap="square">
              <a:spAutoFit/>
            </a:bodyPr>
            <a:lstStyle/>
            <a:p>
              <a:pPr lvl="0" algn="ctr"/>
              <a:r>
                <a:rPr lang="en-US" dirty="0">
                  <a:solidFill>
                    <a:schemeClr val="bg1"/>
                  </a:solidFill>
                  <a:latin typeface="Lato" panose="020F0502020204030203" pitchFamily="34" charset="0"/>
                </a:rPr>
                <a:t>Inflated value of money</a:t>
              </a:r>
            </a:p>
          </p:txBody>
        </p:sp>
      </p:grpSp>
      <p:grpSp>
        <p:nvGrpSpPr>
          <p:cNvPr id="4" name="Group 3">
            <a:extLst>
              <a:ext uri="{FF2B5EF4-FFF2-40B4-BE49-F238E27FC236}">
                <a16:creationId xmlns:a16="http://schemas.microsoft.com/office/drawing/2014/main" id="{A50C3A65-3A25-AEC6-BF49-CAF73B0F53D7}"/>
              </a:ext>
            </a:extLst>
          </p:cNvPr>
          <p:cNvGrpSpPr/>
          <p:nvPr/>
        </p:nvGrpSpPr>
        <p:grpSpPr>
          <a:xfrm>
            <a:off x="5247708" y="4196862"/>
            <a:ext cx="6376450" cy="865429"/>
            <a:chOff x="5252753" y="1135541"/>
            <a:chExt cx="6376450" cy="589643"/>
          </a:xfrm>
        </p:grpSpPr>
        <p:sp>
          <p:nvSpPr>
            <p:cNvPr id="11" name="Rectangle: Rounded Corners 10">
              <a:extLst>
                <a:ext uri="{FF2B5EF4-FFF2-40B4-BE49-F238E27FC236}">
                  <a16:creationId xmlns:a16="http://schemas.microsoft.com/office/drawing/2014/main" id="{A74EC359-F509-2BAA-9A4B-08CEEB69DB9B}"/>
                </a:ext>
              </a:extLst>
            </p:cNvPr>
            <p:cNvSpPr/>
            <p:nvPr/>
          </p:nvSpPr>
          <p:spPr>
            <a:xfrm>
              <a:off x="5252753" y="1135541"/>
              <a:ext cx="6376450" cy="58964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F8B0C37-E897-8049-DA7B-FE9419B4164B}"/>
                </a:ext>
              </a:extLst>
            </p:cNvPr>
            <p:cNvSpPr txBox="1"/>
            <p:nvPr/>
          </p:nvSpPr>
          <p:spPr>
            <a:xfrm>
              <a:off x="5252753" y="1304715"/>
              <a:ext cx="6376450" cy="251637"/>
            </a:xfrm>
            <a:prstGeom prst="rect">
              <a:avLst/>
            </a:prstGeom>
            <a:noFill/>
          </p:spPr>
          <p:txBody>
            <a:bodyPr wrap="square">
              <a:spAutoFit/>
            </a:bodyPr>
            <a:lstStyle/>
            <a:p>
              <a:pPr lvl="0" algn="ctr"/>
              <a:r>
                <a:rPr lang="en-US" dirty="0">
                  <a:solidFill>
                    <a:schemeClr val="bg1"/>
                  </a:solidFill>
                  <a:latin typeface="Lato" panose="020F0502020204030203" pitchFamily="34" charset="0"/>
                </a:rPr>
                <a:t>Distrust of Corporate America and the judicial system</a:t>
              </a:r>
            </a:p>
          </p:txBody>
        </p:sp>
      </p:grpSp>
      <p:grpSp>
        <p:nvGrpSpPr>
          <p:cNvPr id="13" name="Group 12">
            <a:extLst>
              <a:ext uri="{FF2B5EF4-FFF2-40B4-BE49-F238E27FC236}">
                <a16:creationId xmlns:a16="http://schemas.microsoft.com/office/drawing/2014/main" id="{AE378B28-01F5-F6B8-AB74-19815971C6A9}"/>
              </a:ext>
            </a:extLst>
          </p:cNvPr>
          <p:cNvGrpSpPr/>
          <p:nvPr/>
        </p:nvGrpSpPr>
        <p:grpSpPr>
          <a:xfrm>
            <a:off x="5247708" y="3231332"/>
            <a:ext cx="6376450" cy="865429"/>
            <a:chOff x="5252753" y="1135541"/>
            <a:chExt cx="6376450" cy="589643"/>
          </a:xfrm>
        </p:grpSpPr>
        <p:sp>
          <p:nvSpPr>
            <p:cNvPr id="14" name="Rectangle: Rounded Corners 13">
              <a:extLst>
                <a:ext uri="{FF2B5EF4-FFF2-40B4-BE49-F238E27FC236}">
                  <a16:creationId xmlns:a16="http://schemas.microsoft.com/office/drawing/2014/main" id="{F08F7A2B-4388-E565-0995-DF16494FD30E}"/>
                </a:ext>
              </a:extLst>
            </p:cNvPr>
            <p:cNvSpPr/>
            <p:nvPr/>
          </p:nvSpPr>
          <p:spPr>
            <a:xfrm>
              <a:off x="5252753" y="1135541"/>
              <a:ext cx="6376450" cy="58964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9EC6A54-8868-64E4-53D7-13E8A889A7F4}"/>
                </a:ext>
              </a:extLst>
            </p:cNvPr>
            <p:cNvSpPr txBox="1"/>
            <p:nvPr/>
          </p:nvSpPr>
          <p:spPr>
            <a:xfrm>
              <a:off x="5252753" y="1304715"/>
              <a:ext cx="6376450" cy="251637"/>
            </a:xfrm>
            <a:prstGeom prst="rect">
              <a:avLst/>
            </a:prstGeom>
            <a:noFill/>
          </p:spPr>
          <p:txBody>
            <a:bodyPr wrap="square">
              <a:spAutoFit/>
            </a:bodyPr>
            <a:lstStyle/>
            <a:p>
              <a:pPr lvl="0" algn="ctr"/>
              <a:r>
                <a:rPr lang="en-US" dirty="0">
                  <a:solidFill>
                    <a:schemeClr val="bg1"/>
                  </a:solidFill>
                  <a:latin typeface="Lato" panose="020F0502020204030203" pitchFamily="34" charset="0"/>
                </a:rPr>
                <a:t>Litigation funding (Camp Lejeune, Baby powder case)</a:t>
              </a:r>
            </a:p>
          </p:txBody>
        </p:sp>
      </p:grpSp>
      <p:grpSp>
        <p:nvGrpSpPr>
          <p:cNvPr id="23" name="Group 22">
            <a:extLst>
              <a:ext uri="{FF2B5EF4-FFF2-40B4-BE49-F238E27FC236}">
                <a16:creationId xmlns:a16="http://schemas.microsoft.com/office/drawing/2014/main" id="{AAC843A1-9120-8D26-A95C-96D0EE1166AB}"/>
              </a:ext>
            </a:extLst>
          </p:cNvPr>
          <p:cNvGrpSpPr/>
          <p:nvPr/>
        </p:nvGrpSpPr>
        <p:grpSpPr>
          <a:xfrm>
            <a:off x="5247708" y="2182456"/>
            <a:ext cx="6376450" cy="865429"/>
            <a:chOff x="5252753" y="1135541"/>
            <a:chExt cx="6376450" cy="589643"/>
          </a:xfrm>
        </p:grpSpPr>
        <p:sp>
          <p:nvSpPr>
            <p:cNvPr id="25" name="Rectangle: Rounded Corners 24">
              <a:extLst>
                <a:ext uri="{FF2B5EF4-FFF2-40B4-BE49-F238E27FC236}">
                  <a16:creationId xmlns:a16="http://schemas.microsoft.com/office/drawing/2014/main" id="{70A870CB-35D7-DA5C-53E8-46C18A617552}"/>
                </a:ext>
              </a:extLst>
            </p:cNvPr>
            <p:cNvSpPr/>
            <p:nvPr/>
          </p:nvSpPr>
          <p:spPr>
            <a:xfrm>
              <a:off x="5252753" y="1135541"/>
              <a:ext cx="6376450" cy="58964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FEE2C4AE-1EA9-8CBB-4008-AAFFA16BB971}"/>
                </a:ext>
              </a:extLst>
            </p:cNvPr>
            <p:cNvSpPr txBox="1"/>
            <p:nvPr/>
          </p:nvSpPr>
          <p:spPr>
            <a:xfrm>
              <a:off x="5252753" y="1298893"/>
              <a:ext cx="6376450" cy="251637"/>
            </a:xfrm>
            <a:prstGeom prst="rect">
              <a:avLst/>
            </a:prstGeom>
            <a:noFill/>
          </p:spPr>
          <p:txBody>
            <a:bodyPr wrap="square">
              <a:spAutoFit/>
            </a:bodyPr>
            <a:lstStyle/>
            <a:p>
              <a:pPr lvl="0" algn="ctr"/>
              <a:r>
                <a:rPr lang="en-US" dirty="0">
                  <a:solidFill>
                    <a:schemeClr val="bg1"/>
                  </a:solidFill>
                  <a:latin typeface="Lato" panose="020F0502020204030203" pitchFamily="34" charset="0"/>
                </a:rPr>
                <a:t>Social inflation</a:t>
              </a:r>
            </a:p>
          </p:txBody>
        </p:sp>
      </p:grpSp>
      <p:grpSp>
        <p:nvGrpSpPr>
          <p:cNvPr id="27" name="Group 26">
            <a:extLst>
              <a:ext uri="{FF2B5EF4-FFF2-40B4-BE49-F238E27FC236}">
                <a16:creationId xmlns:a16="http://schemas.microsoft.com/office/drawing/2014/main" id="{AD17F783-0665-083B-DAFC-9F3691E4FC0E}"/>
              </a:ext>
            </a:extLst>
          </p:cNvPr>
          <p:cNvGrpSpPr/>
          <p:nvPr/>
        </p:nvGrpSpPr>
        <p:grpSpPr>
          <a:xfrm>
            <a:off x="5247708" y="1152485"/>
            <a:ext cx="6376450" cy="865426"/>
            <a:chOff x="5252753" y="1135541"/>
            <a:chExt cx="6376450" cy="589643"/>
          </a:xfrm>
        </p:grpSpPr>
        <p:sp>
          <p:nvSpPr>
            <p:cNvPr id="28" name="Rectangle: Rounded Corners 27">
              <a:extLst>
                <a:ext uri="{FF2B5EF4-FFF2-40B4-BE49-F238E27FC236}">
                  <a16:creationId xmlns:a16="http://schemas.microsoft.com/office/drawing/2014/main" id="{FC727B1A-4FC1-8F33-7EB1-C9A67C2BCFE7}"/>
                </a:ext>
              </a:extLst>
            </p:cNvPr>
            <p:cNvSpPr/>
            <p:nvPr/>
          </p:nvSpPr>
          <p:spPr>
            <a:xfrm>
              <a:off x="5252753" y="1135541"/>
              <a:ext cx="6376450" cy="58964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54FAC3BE-8CCD-6687-42A8-77780ECD6310}"/>
                </a:ext>
              </a:extLst>
            </p:cNvPr>
            <p:cNvSpPr txBox="1"/>
            <p:nvPr/>
          </p:nvSpPr>
          <p:spPr>
            <a:xfrm>
              <a:off x="5252753" y="1164977"/>
              <a:ext cx="6376450" cy="503276"/>
            </a:xfrm>
            <a:prstGeom prst="rect">
              <a:avLst/>
            </a:prstGeom>
            <a:noFill/>
          </p:spPr>
          <p:txBody>
            <a:bodyPr wrap="square">
              <a:spAutoFit/>
            </a:bodyPr>
            <a:lstStyle/>
            <a:p>
              <a:pPr lvl="0" algn="ctr"/>
              <a:r>
                <a:rPr lang="en-US" sz="1400" dirty="0">
                  <a:solidFill>
                    <a:schemeClr val="bg1"/>
                  </a:solidFill>
                  <a:latin typeface="Lato" panose="020F0502020204030203" pitchFamily="34" charset="0"/>
                </a:rPr>
                <a:t>Reptile Theory: Jurors are being asked to be the policeman of their communities and keep their community safe from companies who place profit over safety performance or payment)</a:t>
              </a:r>
            </a:p>
          </p:txBody>
        </p:sp>
      </p:grpSp>
    </p:spTree>
    <p:extLst>
      <p:ext uri="{BB962C8B-B14F-4D97-AF65-F5344CB8AC3E}">
        <p14:creationId xmlns:p14="http://schemas.microsoft.com/office/powerpoint/2010/main" val="2874433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6055FAC-7312-4451-AAF6-4BE1F9B28977}"/>
              </a:ext>
            </a:extLst>
          </p:cNvPr>
          <p:cNvSpPr/>
          <p:nvPr/>
        </p:nvSpPr>
        <p:spPr>
          <a:xfrm>
            <a:off x="0" y="6227138"/>
            <a:ext cx="12191999" cy="630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D5FD85-5A3A-4F59-8DB0-0FC8B9E02638}"/>
              </a:ext>
            </a:extLst>
          </p:cNvPr>
          <p:cNvSpPr txBox="1"/>
          <p:nvPr/>
        </p:nvSpPr>
        <p:spPr>
          <a:xfrm>
            <a:off x="561975" y="1531799"/>
            <a:ext cx="11000554" cy="769441"/>
          </a:xfrm>
          <a:prstGeom prst="rect">
            <a:avLst/>
          </a:prstGeom>
          <a:noFill/>
        </p:spPr>
        <p:txBody>
          <a:bodyPr wrap="square" rtlCol="0">
            <a:spAutoFit/>
          </a:bodyPr>
          <a:lstStyle/>
          <a:p>
            <a:r>
              <a:rPr lang="en-US" sz="4400" b="1" dirty="0">
                <a:latin typeface="Lato Black" panose="020F0A02020204030203" pitchFamily="34" charset="0"/>
                <a:cs typeface="Arial" panose="020B0604020202020204" pitchFamily="34" charset="0"/>
              </a:rPr>
              <a:t>REPTILE THEORY</a:t>
            </a:r>
          </a:p>
        </p:txBody>
      </p:sp>
      <p:sp>
        <p:nvSpPr>
          <p:cNvPr id="4" name="Rectangle 3">
            <a:extLst>
              <a:ext uri="{FF2B5EF4-FFF2-40B4-BE49-F238E27FC236}">
                <a16:creationId xmlns:a16="http://schemas.microsoft.com/office/drawing/2014/main" id="{F945DE87-9FCB-4DBE-8E81-81E33D689EAC}"/>
              </a:ext>
            </a:extLst>
          </p:cNvPr>
          <p:cNvSpPr/>
          <p:nvPr/>
        </p:nvSpPr>
        <p:spPr>
          <a:xfrm>
            <a:off x="674377" y="2545599"/>
            <a:ext cx="1726164" cy="839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322E91-39C2-414A-A3DE-72419FD17B98}"/>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solidFill>
                  <a:schemeClr val="bg1"/>
                </a:solidFill>
                <a:latin typeface="Arial" panose="020B0604020202020204" pitchFamily="34" charset="0"/>
                <a:cs typeface="Arial" panose="020B0604020202020204" pitchFamily="34" charset="0"/>
              </a:rPr>
              <a:pPr algn="r">
                <a:lnSpc>
                  <a:spcPts val="2400"/>
                </a:lnSpc>
              </a:pPr>
              <a:t>8</a:t>
            </a:fld>
            <a:endParaRPr lang="en-US"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8B470B4-AA74-432E-96AE-2A505C214978}"/>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solidFill>
                  <a:schemeClr val="bg1"/>
                </a:solidFill>
                <a:latin typeface="Arial" panose="020B0604020202020204" pitchFamily="34" charset="0"/>
                <a:cs typeface="Arial" panose="020B0604020202020204" pitchFamily="34" charset="0"/>
              </a:rPr>
              <a:t>|  Flood and Peterson</a:t>
            </a:r>
          </a:p>
        </p:txBody>
      </p:sp>
      <p:grpSp>
        <p:nvGrpSpPr>
          <p:cNvPr id="3" name="Group 2">
            <a:extLst>
              <a:ext uri="{FF2B5EF4-FFF2-40B4-BE49-F238E27FC236}">
                <a16:creationId xmlns:a16="http://schemas.microsoft.com/office/drawing/2014/main" id="{D6A96F0D-8666-3452-13B9-0182BC5C36FF}"/>
              </a:ext>
            </a:extLst>
          </p:cNvPr>
          <p:cNvGrpSpPr/>
          <p:nvPr/>
        </p:nvGrpSpPr>
        <p:grpSpPr>
          <a:xfrm>
            <a:off x="10276937" y="5500353"/>
            <a:ext cx="1285592" cy="1167820"/>
            <a:chOff x="239764" y="90613"/>
            <a:chExt cx="1285592" cy="1167820"/>
          </a:xfrm>
        </p:grpSpPr>
        <p:sp>
          <p:nvSpPr>
            <p:cNvPr id="5" name="Rectangle: Rounded Corners 4">
              <a:extLst>
                <a:ext uri="{FF2B5EF4-FFF2-40B4-BE49-F238E27FC236}">
                  <a16:creationId xmlns:a16="http://schemas.microsoft.com/office/drawing/2014/main" id="{B5F5A9C3-3D90-EF52-FFC2-FA7D676F1BDB}"/>
                </a:ext>
              </a:extLst>
            </p:cNvPr>
            <p:cNvSpPr/>
            <p:nvPr/>
          </p:nvSpPr>
          <p:spPr>
            <a:xfrm>
              <a:off x="239764" y="90613"/>
              <a:ext cx="1285592" cy="1167820"/>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Logo, icon&#10;&#10;Description automatically generated">
              <a:extLst>
                <a:ext uri="{FF2B5EF4-FFF2-40B4-BE49-F238E27FC236}">
                  <a16:creationId xmlns:a16="http://schemas.microsoft.com/office/drawing/2014/main" id="{DCC27258-5636-F57F-3FA4-9E85AADD6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41" y="362344"/>
              <a:ext cx="627086" cy="6772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0AA1735-48FB-8A95-8AC3-CB1E63801286}"/>
              </a:ext>
            </a:extLst>
          </p:cNvPr>
          <p:cNvGrpSpPr/>
          <p:nvPr/>
        </p:nvGrpSpPr>
        <p:grpSpPr>
          <a:xfrm>
            <a:off x="561975" y="407084"/>
            <a:ext cx="11000554" cy="369332"/>
            <a:chOff x="561975" y="407084"/>
            <a:chExt cx="11000554" cy="369332"/>
          </a:xfrm>
        </p:grpSpPr>
        <p:sp>
          <p:nvSpPr>
            <p:cNvPr id="10" name="TextBox 9">
              <a:extLst>
                <a:ext uri="{FF2B5EF4-FFF2-40B4-BE49-F238E27FC236}">
                  <a16:creationId xmlns:a16="http://schemas.microsoft.com/office/drawing/2014/main" id="{08261E92-52F7-2E6A-4BD6-F3E7B1800BF4}"/>
                </a:ext>
              </a:extLst>
            </p:cNvPr>
            <p:cNvSpPr txBox="1"/>
            <p:nvPr/>
          </p:nvSpPr>
          <p:spPr>
            <a:xfrm>
              <a:off x="7400925" y="407084"/>
              <a:ext cx="4161604" cy="369332"/>
            </a:xfrm>
            <a:prstGeom prst="rect">
              <a:avLst/>
            </a:prstGeom>
            <a:noFill/>
          </p:spPr>
          <p:txBody>
            <a:bodyPr wrap="square" rtlCol="0">
              <a:spAutoFit/>
            </a:bodyPr>
            <a:lstStyle/>
            <a:p>
              <a:pPr algn="r"/>
              <a:r>
                <a:rPr lang="en-US" b="1" dirty="0">
                  <a:solidFill>
                    <a:srgbClr val="B86125"/>
                  </a:solidFill>
                  <a:latin typeface="Lato" panose="020F0502020204030203" pitchFamily="34" charset="0"/>
                  <a:cs typeface="Arial" panose="020B0604020202020204" pitchFamily="34" charset="0"/>
                </a:rPr>
                <a:t>The Keys To Defending Auto Claims</a:t>
              </a:r>
            </a:p>
          </p:txBody>
        </p:sp>
        <p:cxnSp>
          <p:nvCxnSpPr>
            <p:cNvPr id="13" name="Straight Connector 12">
              <a:extLst>
                <a:ext uri="{FF2B5EF4-FFF2-40B4-BE49-F238E27FC236}">
                  <a16:creationId xmlns:a16="http://schemas.microsoft.com/office/drawing/2014/main" id="{BE524148-C904-BEA4-962B-5BE53BD5A593}"/>
                </a:ext>
              </a:extLst>
            </p:cNvPr>
            <p:cNvCxnSpPr>
              <a:cxnSpLocks/>
            </p:cNvCxnSpPr>
            <p:nvPr/>
          </p:nvCxnSpPr>
          <p:spPr>
            <a:xfrm flipH="1">
              <a:off x="561975" y="615820"/>
              <a:ext cx="7069419" cy="0"/>
            </a:xfrm>
            <a:prstGeom prst="line">
              <a:avLst/>
            </a:prstGeom>
            <a:ln>
              <a:solidFill>
                <a:srgbClr val="B86125"/>
              </a:solidFill>
            </a:ln>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690C5AAB-A59F-779F-B41B-2847A670F77C}"/>
              </a:ext>
            </a:extLst>
          </p:cNvPr>
          <p:cNvSpPr txBox="1"/>
          <p:nvPr/>
        </p:nvSpPr>
        <p:spPr>
          <a:xfrm>
            <a:off x="575907" y="3007790"/>
            <a:ext cx="10663593" cy="1908471"/>
          </a:xfrm>
          <a:prstGeom prst="rect">
            <a:avLst/>
          </a:prstGeom>
          <a:noFill/>
        </p:spPr>
        <p:txBody>
          <a:bodyPr wrap="square" rtlCol="0">
            <a:spAutoFit/>
          </a:bodyPr>
          <a:lstStyle/>
          <a:p>
            <a:pPr marL="285750" indent="-285750">
              <a:lnSpc>
                <a:spcPts val="2400"/>
              </a:lnSpc>
              <a:buFont typeface="Arial" panose="020B0604020202020204" pitchFamily="34" charset="0"/>
              <a:buChar char="•"/>
            </a:pPr>
            <a:r>
              <a:rPr lang="en-US" sz="1700" dirty="0">
                <a:solidFill>
                  <a:srgbClr val="0A2240"/>
                </a:solidFill>
                <a:latin typeface="Lato" panose="020F0502020204030203" pitchFamily="34" charset="0"/>
                <a:cs typeface="Arial" panose="020B0604020202020204" pitchFamily="34" charset="0"/>
              </a:rPr>
              <a:t>Based upon a book entitled Reptile: The 2009 </a:t>
            </a:r>
            <a:r>
              <a:rPr lang="en-US" sz="1700" i="1" dirty="0">
                <a:solidFill>
                  <a:srgbClr val="0A2240"/>
                </a:solidFill>
                <a:latin typeface="Lato" panose="020F0502020204030203" pitchFamily="34" charset="0"/>
                <a:cs typeface="Arial" panose="020B0604020202020204" pitchFamily="34" charset="0"/>
              </a:rPr>
              <a:t>Manual of the Plaintiff’s Revolution </a:t>
            </a:r>
            <a:r>
              <a:rPr lang="en-US" sz="1700" dirty="0">
                <a:solidFill>
                  <a:srgbClr val="0A2240"/>
                </a:solidFill>
                <a:latin typeface="Lato" panose="020F0502020204030203" pitchFamily="34" charset="0"/>
                <a:cs typeface="Arial" panose="020B0604020202020204" pitchFamily="34" charset="0"/>
              </a:rPr>
              <a:t>by David Ball and Don Keenan.</a:t>
            </a:r>
          </a:p>
          <a:p>
            <a:pPr marL="285750" indent="-285750">
              <a:lnSpc>
                <a:spcPts val="2400"/>
              </a:lnSpc>
              <a:buFont typeface="Arial" panose="020B0604020202020204" pitchFamily="34" charset="0"/>
              <a:buChar char="•"/>
            </a:pPr>
            <a:r>
              <a:rPr lang="en-US" sz="1700" dirty="0">
                <a:solidFill>
                  <a:srgbClr val="0A2240"/>
                </a:solidFill>
                <a:latin typeface="Lato" panose="020F0502020204030203" pitchFamily="34" charset="0"/>
                <a:cs typeface="Arial" panose="020B0604020202020204" pitchFamily="34" charset="0"/>
              </a:rPr>
              <a:t>The reptile theory focuses on safety and security issues through the use of statutes, safety handouts and industry standards.</a:t>
            </a:r>
          </a:p>
          <a:p>
            <a:pPr marL="285750" indent="-285750">
              <a:lnSpc>
                <a:spcPts val="2400"/>
              </a:lnSpc>
              <a:buFont typeface="Arial" panose="020B0604020202020204" pitchFamily="34" charset="0"/>
              <a:buChar char="•"/>
            </a:pPr>
            <a:r>
              <a:rPr lang="en-US" sz="1700" dirty="0">
                <a:solidFill>
                  <a:srgbClr val="0A2240"/>
                </a:solidFill>
                <a:latin typeface="Lato" panose="020F0502020204030203" pitchFamily="34" charset="0"/>
                <a:cs typeface="Arial" panose="020B0604020202020204" pitchFamily="34" charset="0"/>
              </a:rPr>
              <a:t>The point is to show how a company violated any of these three areas so they can argue the defendant company does not care about keeping you, the juror, and the plaintiff safe.</a:t>
            </a:r>
          </a:p>
        </p:txBody>
      </p:sp>
    </p:spTree>
    <p:extLst>
      <p:ext uri="{BB962C8B-B14F-4D97-AF65-F5344CB8AC3E}">
        <p14:creationId xmlns:p14="http://schemas.microsoft.com/office/powerpoint/2010/main" val="3166954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BDA3CF3-D850-A10F-C221-8D675ADF832B}"/>
              </a:ext>
            </a:extLst>
          </p:cNvPr>
          <p:cNvGrpSpPr/>
          <p:nvPr/>
        </p:nvGrpSpPr>
        <p:grpSpPr>
          <a:xfrm>
            <a:off x="239764" y="-168750"/>
            <a:ext cx="1285592" cy="1427183"/>
            <a:chOff x="239764" y="-168750"/>
            <a:chExt cx="1285592" cy="1427183"/>
          </a:xfrm>
        </p:grpSpPr>
        <p:sp>
          <p:nvSpPr>
            <p:cNvPr id="13" name="Rectangle: Rounded Corners 12">
              <a:extLst>
                <a:ext uri="{FF2B5EF4-FFF2-40B4-BE49-F238E27FC236}">
                  <a16:creationId xmlns:a16="http://schemas.microsoft.com/office/drawing/2014/main" id="{224631FB-6A6D-52B2-212D-F5CEACF2AB4F}"/>
                </a:ext>
              </a:extLst>
            </p:cNvPr>
            <p:cNvSpPr/>
            <p:nvPr/>
          </p:nvSpPr>
          <p:spPr>
            <a:xfrm>
              <a:off x="239764" y="-168750"/>
              <a:ext cx="1285592" cy="1427183"/>
            </a:xfrm>
            <a:prstGeom prst="roundRect">
              <a:avLst/>
            </a:prstGeom>
            <a:solidFill>
              <a:srgbClr val="0B2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Logo, icon&#10;&#10;Description automatically generated">
              <a:extLst>
                <a:ext uri="{FF2B5EF4-FFF2-40B4-BE49-F238E27FC236}">
                  <a16:creationId xmlns:a16="http://schemas.microsoft.com/office/drawing/2014/main" id="{35BD7875-0E74-6B6B-B350-07F44558A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91" y="324244"/>
              <a:ext cx="535643" cy="57849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34A13BA8-61A9-A976-55E6-885962A0D320}"/>
              </a:ext>
            </a:extLst>
          </p:cNvPr>
          <p:cNvSpPr txBox="1"/>
          <p:nvPr/>
        </p:nvSpPr>
        <p:spPr>
          <a:xfrm>
            <a:off x="577157" y="1390068"/>
            <a:ext cx="9881293" cy="707886"/>
          </a:xfrm>
          <a:prstGeom prst="rect">
            <a:avLst/>
          </a:prstGeom>
          <a:noFill/>
        </p:spPr>
        <p:txBody>
          <a:bodyPr wrap="square" rtlCol="0">
            <a:spAutoFit/>
          </a:bodyPr>
          <a:lstStyle/>
          <a:p>
            <a:r>
              <a:rPr lang="en-US" sz="4000" b="1" dirty="0">
                <a:solidFill>
                  <a:srgbClr val="0B233F"/>
                </a:solidFill>
                <a:latin typeface="Lato Black" panose="020F0A02020204030203" pitchFamily="34" charset="0"/>
                <a:cs typeface="Arial" panose="020B0604020202020204" pitchFamily="34" charset="0"/>
              </a:rPr>
              <a:t>SOCIAL INFLATION</a:t>
            </a:r>
          </a:p>
        </p:txBody>
      </p:sp>
      <p:sp>
        <p:nvSpPr>
          <p:cNvPr id="12" name="Subtitle 2">
            <a:extLst>
              <a:ext uri="{FF2B5EF4-FFF2-40B4-BE49-F238E27FC236}">
                <a16:creationId xmlns:a16="http://schemas.microsoft.com/office/drawing/2014/main" id="{FF8D3B45-F63F-3F2F-65A3-19E3ED01F4FA}"/>
              </a:ext>
            </a:extLst>
          </p:cNvPr>
          <p:cNvSpPr txBox="1">
            <a:spLocks/>
          </p:cNvSpPr>
          <p:nvPr/>
        </p:nvSpPr>
        <p:spPr>
          <a:xfrm>
            <a:off x="5116645" y="3397015"/>
            <a:ext cx="6445884" cy="22672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ts val="2000"/>
              </a:lnSpc>
              <a:buFont typeface="Arial" panose="020B0604020202020204" pitchFamily="34" charset="0"/>
              <a:buChar char="•"/>
            </a:pPr>
            <a:r>
              <a:rPr lang="en-US" sz="1600" dirty="0">
                <a:latin typeface="Lato" panose="020F0502020204030203" pitchFamily="34" charset="0"/>
                <a:cs typeface="Calibri" panose="020F0502020204030204" pitchFamily="34" charset="0"/>
              </a:rPr>
              <a:t>A 2022 study by the Insurance Institute and the Casualty Actuarial Society found that social inflation accounted for $20 billion in commercial auto claims between 2010 and 2019 and the number keeps growing.</a:t>
            </a:r>
          </a:p>
          <a:p>
            <a:pPr marL="342900" indent="-342900" algn="l">
              <a:lnSpc>
                <a:spcPts val="2000"/>
              </a:lnSpc>
              <a:buFont typeface="Arial" panose="020B0604020202020204" pitchFamily="34" charset="0"/>
              <a:buChar char="•"/>
            </a:pPr>
            <a:r>
              <a:rPr lang="en-US" sz="1600" dirty="0">
                <a:latin typeface="Lato" panose="020F0502020204030203" pitchFamily="34" charset="0"/>
                <a:cs typeface="Calibri" panose="020F0502020204030204" pitchFamily="34" charset="0"/>
              </a:rPr>
              <a:t>Commercial auto (especially trucking companies) professional and product liability cases as well as D&amp;O insurance cases are the most affected by social inflation.</a:t>
            </a:r>
          </a:p>
        </p:txBody>
      </p:sp>
      <p:sp>
        <p:nvSpPr>
          <p:cNvPr id="19" name="TextBox 18">
            <a:extLst>
              <a:ext uri="{FF2B5EF4-FFF2-40B4-BE49-F238E27FC236}">
                <a16:creationId xmlns:a16="http://schemas.microsoft.com/office/drawing/2014/main" id="{B7AB7091-50C4-2A7D-F3DC-541DA5936D9D}"/>
              </a:ext>
            </a:extLst>
          </p:cNvPr>
          <p:cNvSpPr txBox="1"/>
          <p:nvPr/>
        </p:nvSpPr>
        <p:spPr>
          <a:xfrm>
            <a:off x="0" y="6329170"/>
            <a:ext cx="766843" cy="369845"/>
          </a:xfrm>
          <a:prstGeom prst="rect">
            <a:avLst/>
          </a:prstGeom>
          <a:noFill/>
        </p:spPr>
        <p:txBody>
          <a:bodyPr wrap="square" rtlCol="0">
            <a:spAutoFit/>
          </a:bodyPr>
          <a:lstStyle/>
          <a:p>
            <a:pPr algn="r">
              <a:lnSpc>
                <a:spcPts val="2400"/>
              </a:lnSpc>
            </a:pPr>
            <a:fld id="{3E46BD2B-CDBF-4F0D-A5BF-9879F08174E9}" type="slidenum">
              <a:rPr lang="en-US" sz="1600" smtClean="0">
                <a:latin typeface="Arial" panose="020B0604020202020204" pitchFamily="34" charset="0"/>
                <a:cs typeface="Arial" panose="020B0604020202020204" pitchFamily="34" charset="0"/>
              </a:rPr>
              <a:pPr algn="r">
                <a:lnSpc>
                  <a:spcPts val="2400"/>
                </a:lnSpc>
              </a:pPr>
              <a:t>9</a:t>
            </a:fld>
            <a:endParaRPr lang="en-US" sz="16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BD1D377-F7B5-1171-5E16-A007EF8A9C5E}"/>
              </a:ext>
            </a:extLst>
          </p:cNvPr>
          <p:cNvSpPr txBox="1"/>
          <p:nvPr/>
        </p:nvSpPr>
        <p:spPr>
          <a:xfrm>
            <a:off x="674377" y="6323780"/>
            <a:ext cx="2543507" cy="369845"/>
          </a:xfrm>
          <a:prstGeom prst="rect">
            <a:avLst/>
          </a:prstGeom>
          <a:noFill/>
        </p:spPr>
        <p:txBody>
          <a:bodyPr wrap="square" rtlCol="0">
            <a:spAutoFit/>
          </a:bodyPr>
          <a:lstStyle/>
          <a:p>
            <a:pPr>
              <a:lnSpc>
                <a:spcPts val="2400"/>
              </a:lnSpc>
            </a:pPr>
            <a:r>
              <a:rPr lang="en-US" sz="1600" dirty="0">
                <a:latin typeface="Arial" panose="020B0604020202020204" pitchFamily="34" charset="0"/>
                <a:cs typeface="Arial" panose="020B0604020202020204" pitchFamily="34" charset="0"/>
              </a:rPr>
              <a:t>|  Flood and Peterson</a:t>
            </a:r>
          </a:p>
        </p:txBody>
      </p:sp>
      <p:sp>
        <p:nvSpPr>
          <p:cNvPr id="21" name="TextBox 20">
            <a:extLst>
              <a:ext uri="{FF2B5EF4-FFF2-40B4-BE49-F238E27FC236}">
                <a16:creationId xmlns:a16="http://schemas.microsoft.com/office/drawing/2014/main" id="{49AACF64-8344-F6F9-F896-EB039E9D4E80}"/>
              </a:ext>
            </a:extLst>
          </p:cNvPr>
          <p:cNvSpPr txBox="1"/>
          <p:nvPr/>
        </p:nvSpPr>
        <p:spPr>
          <a:xfrm>
            <a:off x="7407965" y="6057355"/>
            <a:ext cx="4055193" cy="584775"/>
          </a:xfrm>
          <a:prstGeom prst="rect">
            <a:avLst/>
          </a:prstGeom>
          <a:noFill/>
        </p:spPr>
        <p:txBody>
          <a:bodyPr wrap="square" rtlCol="0">
            <a:spAutoFit/>
          </a:bodyPr>
          <a:lstStyle/>
          <a:p>
            <a:pPr algn="r"/>
            <a:r>
              <a:rPr lang="en-US" sz="1600" dirty="0">
                <a:solidFill>
                  <a:schemeClr val="accent1"/>
                </a:solidFill>
                <a:latin typeface="Lato" panose="020F0502020204030203" pitchFamily="34" charset="0"/>
                <a:cs typeface="Arial" panose="020B0604020202020204" pitchFamily="34" charset="0"/>
              </a:rPr>
              <a:t>Tracey Lazarus, Esq. </a:t>
            </a:r>
          </a:p>
          <a:p>
            <a:pPr algn="r"/>
            <a:r>
              <a:rPr lang="en-US" sz="1600" dirty="0">
                <a:solidFill>
                  <a:schemeClr val="accent1"/>
                </a:solidFill>
                <a:latin typeface="Lato" panose="020F0502020204030203" pitchFamily="34" charset="0"/>
                <a:cs typeface="Arial" panose="020B0604020202020204" pitchFamily="34" charset="0"/>
              </a:rPr>
              <a:t>Director of Risk Control</a:t>
            </a:r>
          </a:p>
        </p:txBody>
      </p:sp>
      <p:sp>
        <p:nvSpPr>
          <p:cNvPr id="3" name="TextBox 2">
            <a:extLst>
              <a:ext uri="{FF2B5EF4-FFF2-40B4-BE49-F238E27FC236}">
                <a16:creationId xmlns:a16="http://schemas.microsoft.com/office/drawing/2014/main" id="{C672840E-4B27-5666-87AF-E90153400C5C}"/>
              </a:ext>
            </a:extLst>
          </p:cNvPr>
          <p:cNvSpPr txBox="1"/>
          <p:nvPr/>
        </p:nvSpPr>
        <p:spPr>
          <a:xfrm>
            <a:off x="577157" y="2118614"/>
            <a:ext cx="10886001" cy="680123"/>
          </a:xfrm>
          <a:prstGeom prst="rect">
            <a:avLst/>
          </a:prstGeom>
          <a:noFill/>
        </p:spPr>
        <p:txBody>
          <a:bodyPr wrap="square" rtlCol="0">
            <a:spAutoFit/>
          </a:bodyPr>
          <a:lstStyle/>
          <a:p>
            <a:pPr>
              <a:lnSpc>
                <a:spcPts val="2400"/>
              </a:lnSpc>
            </a:pPr>
            <a:r>
              <a:rPr lang="en-US" b="1" dirty="0">
                <a:solidFill>
                  <a:schemeClr val="tx2"/>
                </a:solidFill>
                <a:latin typeface="Lato" panose="020F0502020204030203" pitchFamily="34" charset="0"/>
                <a:cs typeface="Arial" panose="020B0604020202020204" pitchFamily="34" charset="0"/>
              </a:rPr>
              <a:t>Social inflation refers to how insurers’ claims costs are increasing above general economic inflation. The “social” represents shifting social and cultural attitudes about who is responsible for absorbing risks.</a:t>
            </a:r>
          </a:p>
        </p:txBody>
      </p:sp>
      <p:grpSp>
        <p:nvGrpSpPr>
          <p:cNvPr id="2" name="Group 1">
            <a:extLst>
              <a:ext uri="{FF2B5EF4-FFF2-40B4-BE49-F238E27FC236}">
                <a16:creationId xmlns:a16="http://schemas.microsoft.com/office/drawing/2014/main" id="{03945BEE-96C9-B1C8-7A57-0D38C6F67DBD}"/>
              </a:ext>
            </a:extLst>
          </p:cNvPr>
          <p:cNvGrpSpPr/>
          <p:nvPr/>
        </p:nvGrpSpPr>
        <p:grpSpPr>
          <a:xfrm>
            <a:off x="1726250" y="407084"/>
            <a:ext cx="9836279" cy="369332"/>
            <a:chOff x="1726250" y="407084"/>
            <a:chExt cx="9836279" cy="369332"/>
          </a:xfrm>
        </p:grpSpPr>
        <p:sp>
          <p:nvSpPr>
            <p:cNvPr id="4" name="TextBox 3">
              <a:extLst>
                <a:ext uri="{FF2B5EF4-FFF2-40B4-BE49-F238E27FC236}">
                  <a16:creationId xmlns:a16="http://schemas.microsoft.com/office/drawing/2014/main" id="{CE87D3E7-96EE-2DA0-BFCE-F6329B8ACE18}"/>
                </a:ext>
              </a:extLst>
            </p:cNvPr>
            <p:cNvSpPr txBox="1"/>
            <p:nvPr/>
          </p:nvSpPr>
          <p:spPr>
            <a:xfrm>
              <a:off x="7400925" y="407084"/>
              <a:ext cx="4161604" cy="369332"/>
            </a:xfrm>
            <a:prstGeom prst="rect">
              <a:avLst/>
            </a:prstGeom>
            <a:noFill/>
          </p:spPr>
          <p:txBody>
            <a:bodyPr wrap="square" rtlCol="0">
              <a:spAutoFit/>
            </a:bodyPr>
            <a:lstStyle/>
            <a:p>
              <a:pPr algn="r"/>
              <a:r>
                <a:rPr lang="en-US" b="1" dirty="0">
                  <a:solidFill>
                    <a:srgbClr val="B86125"/>
                  </a:solidFill>
                  <a:latin typeface="Lato" panose="020F0502020204030203" pitchFamily="34" charset="0"/>
                  <a:cs typeface="Arial" panose="020B0604020202020204" pitchFamily="34" charset="0"/>
                </a:rPr>
                <a:t>The Keys To Defending Auto Claims</a:t>
              </a:r>
            </a:p>
          </p:txBody>
        </p:sp>
        <p:cxnSp>
          <p:nvCxnSpPr>
            <p:cNvPr id="5" name="Straight Connector 4">
              <a:extLst>
                <a:ext uri="{FF2B5EF4-FFF2-40B4-BE49-F238E27FC236}">
                  <a16:creationId xmlns:a16="http://schemas.microsoft.com/office/drawing/2014/main" id="{93A62309-FCE7-8FBA-108C-1D4667263BCD}"/>
                </a:ext>
              </a:extLst>
            </p:cNvPr>
            <p:cNvCxnSpPr>
              <a:cxnSpLocks/>
            </p:cNvCxnSpPr>
            <p:nvPr/>
          </p:nvCxnSpPr>
          <p:spPr>
            <a:xfrm flipH="1">
              <a:off x="1726250" y="615820"/>
              <a:ext cx="5905144" cy="0"/>
            </a:xfrm>
            <a:prstGeom prst="line">
              <a:avLst/>
            </a:prstGeom>
            <a:ln>
              <a:solidFill>
                <a:srgbClr val="B86125"/>
              </a:solidFill>
            </a:ln>
          </p:spPr>
          <p:style>
            <a:lnRef idx="2">
              <a:schemeClr val="accent1"/>
            </a:lnRef>
            <a:fillRef idx="0">
              <a:schemeClr val="accent1"/>
            </a:fillRef>
            <a:effectRef idx="1">
              <a:schemeClr val="accent1"/>
            </a:effectRef>
            <a:fontRef idx="minor">
              <a:schemeClr val="tx1"/>
            </a:fontRef>
          </p:style>
        </p:cxnSp>
      </p:grpSp>
      <p:pic>
        <p:nvPicPr>
          <p:cNvPr id="7" name="Picture 2">
            <a:extLst>
              <a:ext uri="{FF2B5EF4-FFF2-40B4-BE49-F238E27FC236}">
                <a16:creationId xmlns:a16="http://schemas.microsoft.com/office/drawing/2014/main" id="{3A66E5F2-FFFB-B984-48EB-B7919D869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45" y="2912017"/>
            <a:ext cx="4610100"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676018"/>
      </p:ext>
    </p:extLst>
  </p:cSld>
  <p:clrMapOvr>
    <a:masterClrMapping/>
  </p:clrMapOvr>
</p:sld>
</file>

<file path=ppt/theme/theme1.xml><?xml version="1.0" encoding="utf-8"?>
<a:theme xmlns:a="http://schemas.openxmlformats.org/drawingml/2006/main" name="Office Theme">
  <a:themeElements>
    <a:clrScheme name="Flood and Peterson Colors">
      <a:dk1>
        <a:srgbClr val="0B233F"/>
      </a:dk1>
      <a:lt1>
        <a:sysClr val="window" lastClr="FFFFFF"/>
      </a:lt1>
      <a:dk2>
        <a:srgbClr val="6399AE"/>
      </a:dk2>
      <a:lt2>
        <a:srgbClr val="EFF4F6"/>
      </a:lt2>
      <a:accent1>
        <a:srgbClr val="B86125"/>
      </a:accent1>
      <a:accent2>
        <a:srgbClr val="98C5D9"/>
      </a:accent2>
      <a:accent3>
        <a:srgbClr val="8B4D1E"/>
      </a:accent3>
      <a:accent4>
        <a:srgbClr val="436878"/>
      </a:accent4>
      <a:accent5>
        <a:srgbClr val="2E292B"/>
      </a:accent5>
      <a:accent6>
        <a:srgbClr val="EFF4F6"/>
      </a:accent6>
      <a:hlink>
        <a:srgbClr val="B86125"/>
      </a:hlink>
      <a:folHlink>
        <a:srgbClr val="8B4D1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F5446B15F01843B8BA77DDDB7AA392" ma:contentTypeVersion="18" ma:contentTypeDescription="Create a new document." ma:contentTypeScope="" ma:versionID="d6bccfff8de4b11f996539f263d567c4">
  <xsd:schema xmlns:xsd="http://www.w3.org/2001/XMLSchema" xmlns:xs="http://www.w3.org/2001/XMLSchema" xmlns:p="http://schemas.microsoft.com/office/2006/metadata/properties" xmlns:ns2="f4f2ce99-1d0c-486c-81cb-8237fdd3cc20" xmlns:ns3="ea4e7188-303d-415b-b065-06d63c08d00e" targetNamespace="http://schemas.microsoft.com/office/2006/metadata/properties" ma:root="true" ma:fieldsID="7ae00dacfa262d47aad44b82c3d73e95" ns2:_="" ns3:_="">
    <xsd:import namespace="f4f2ce99-1d0c-486c-81cb-8237fdd3cc20"/>
    <xsd:import namespace="ea4e7188-303d-415b-b065-06d63c08d00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f2ce99-1d0c-486c-81cb-8237fdd3cc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622d62e-5dc6-4063-b38e-0c89a3fba8a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4e7188-303d-415b-b065-06d63c08d00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d99e272-cb9b-4c35-bcc9-0f37f081d265}" ma:internalName="TaxCatchAll" ma:showField="CatchAllData" ma:web="ea4e7188-303d-415b-b065-06d63c08d00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a4e7188-303d-415b-b065-06d63c08d00e" xsi:nil="true"/>
    <lcf76f155ced4ddcb4097134ff3c332f xmlns="f4f2ce99-1d0c-486c-81cb-8237fdd3cc2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4CAA02-131C-48B3-ABAF-76C150C9024F}"/>
</file>

<file path=customXml/itemProps2.xml><?xml version="1.0" encoding="utf-8"?>
<ds:datastoreItem xmlns:ds="http://schemas.openxmlformats.org/officeDocument/2006/customXml" ds:itemID="{B1768BE8-EC1D-45CA-8013-EFB5EB01C6D5}"/>
</file>

<file path=customXml/itemProps3.xml><?xml version="1.0" encoding="utf-8"?>
<ds:datastoreItem xmlns:ds="http://schemas.openxmlformats.org/officeDocument/2006/customXml" ds:itemID="{3D9D84B3-84F2-455E-BBB2-AAC6C43940A8}"/>
</file>

<file path=docProps/app.xml><?xml version="1.0" encoding="utf-8"?>
<Properties xmlns="http://schemas.openxmlformats.org/officeDocument/2006/extended-properties" xmlns:vt="http://schemas.openxmlformats.org/officeDocument/2006/docPropsVTypes">
  <TotalTime>2660</TotalTime>
  <Words>2607</Words>
  <Application>Microsoft Office PowerPoint</Application>
  <PresentationFormat>Widescreen</PresentationFormat>
  <Paragraphs>267</Paragraphs>
  <Slides>30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Lato</vt:lpstr>
      <vt:lpstr>Lato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 Mueller</dc:creator>
  <cp:lastModifiedBy>Lazarus, Tracey</cp:lastModifiedBy>
  <cp:revision>38</cp:revision>
  <dcterms:created xsi:type="dcterms:W3CDTF">2021-02-16T16:21:30Z</dcterms:created>
  <dcterms:modified xsi:type="dcterms:W3CDTF">2024-11-04T18:48:21Z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0x010100A8F5446B15F01843B8BA77DDDB7AA392</vt:lpwstr>
  </property>
</Properties>
</file>