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432" r:id="rId3"/>
    <p:sldId id="273" r:id="rId4"/>
    <p:sldId id="433" r:id="rId5"/>
    <p:sldId id="480" r:id="rId6"/>
    <p:sldId id="481" r:id="rId7"/>
    <p:sldId id="269" r:id="rId8"/>
    <p:sldId id="482" r:id="rId9"/>
    <p:sldId id="43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6125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F476C-4D28-4DF9-8602-90B0D02EEDE0}" v="2" dt="2024-10-01T21:12:18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374C6-EDC8-4B5D-95F0-ACB8106212F0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D2E00-C98B-495C-A0EA-475F5AA5CF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Went from an average of 8.5 events per year to 28 in 2022.</a:t>
            </a:r>
          </a:p>
          <a:p>
            <a:r>
              <a:rPr lang="en-US" dirty="0"/>
              <a:t>Average cost of loss was over $1billion in damages</a:t>
            </a:r>
          </a:p>
          <a:p>
            <a:r>
              <a:rPr lang="en-US" dirty="0"/>
              <a:t>Carriers are restricting submissions or pulling out of the state all together.</a:t>
            </a:r>
          </a:p>
          <a:p>
            <a:r>
              <a:rPr lang="en-US" dirty="0"/>
              <a:t>Involvement of attorneys are driving settlements higher.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B20F1-50EA-4994-9A1D-0ECC263AA5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20E0-DD89-460B-A610-19FB41D70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AFBB3-002A-4041-C149-7386E2ED3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9E6E-20E7-9AB6-28D8-2941023E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00B87-BE8A-1E57-C647-12892B3A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AC896-7206-EB9E-5960-312C0F62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9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BA2C-B9A3-B621-0D1E-875AA988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EB6B8-F6FC-D416-4A87-61046834E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79AD6-E3D0-DFA9-62C1-05FC0E39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123D6-80D3-0B59-4B30-D27B7AB8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BEC4-0D3B-9CEC-C7CB-5027E75C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0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7FF33-868F-0CC2-902C-D70E63CBC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23C79-D3F2-0D73-1DCB-565C90689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D7B3E-9F00-FD2D-E03B-70F4CB46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11B10-732E-99DE-FDB5-EDCFD8B0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7D9CB-C039-39B8-9AF9-F41EEAA6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4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149F-A2D6-F92F-C756-ECB80A84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1CA8-0132-3DBA-8D0A-022B5BCE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5D64A-8AC8-8E8E-C22C-7C527A15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368D-287D-4B43-4DF1-D81E33A6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504CC-8118-34D0-16A2-BE45E7B6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9C58-7993-8ECF-371F-F260FE0F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B4CB0-C5CC-F228-707E-DD684E6C0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3E6C-B41E-184F-E7E9-42672B10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2E4B5-5D3E-F43F-4992-379DB86C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CB1F1-E236-3A29-3020-AE16C435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9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DC05-B29D-2497-1D83-675FE315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AAA6-30A6-7824-E27A-4D712737B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002BC-CA78-F45E-C30F-2D283BEF8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6CBFE-7435-FE49-E02C-CDE5B6DE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5FFA-4BC0-015F-A4FA-2B9650D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C2587-9625-9254-044D-AFDF2502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6D5B-17B0-A292-5845-C4A6248A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77E6E-A704-771A-5FD8-08CE2FA7C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CA36C-6E8C-9004-3780-A66396F80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EBEF7-2245-38F1-3CD7-4C15A9B79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93E2E-DBBE-C1BD-D0DF-2CAD1B3AE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AAA6F-4EB3-E75E-0BD6-9EA209E3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D60E5-69AA-8F4B-33B4-8A15ADA2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AAAF6-8765-2798-A721-788E35FD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6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D707-C376-83F1-72AA-FD6D713D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95B5C-7A0D-62EE-611E-6CF33A88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6CF71-2F15-7EAC-02B6-EC0D294C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425F8-49EA-13C9-726F-C3212076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61932-4616-FE03-A0B8-5DB6D70D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16892-9CF0-32FF-339C-4AB7C4B9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EDC88-5D60-50E8-F7D0-D66EB6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9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13E0-CF5A-1B56-1AA0-346719BF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02CBB-F818-E0FD-122E-B68E16D3E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B519C-6A1D-F897-A62C-50D31B74C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42DF1-8E55-C835-37A5-65D2D096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9AE6B-31E4-B3EB-7603-DC4A457B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55B91-86D6-6697-3AA4-91671568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78E2-48D2-42A1-C982-817BD8F0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DF7E2-33F5-B681-860C-AF350424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940D2-E7FE-DB39-CA09-6E88EC016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3343E-2C0F-6798-D9FB-3EFD478A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A6CB4-C682-744C-5A8A-E414E770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5819E-3643-2C55-7FC4-383AF43E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5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F073A-3AA9-2D2A-F636-4B6F9C6F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89C44-9E46-BE54-8F6F-F514A4F4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188E6-5F8D-5669-222E-26BDDC317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C1DAA-5B28-4C71-B075-E12D9C374D9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D8EB9-A5C3-53A9-CDF1-685C83638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0D5B-9BDD-D845-9D13-B0C91E0FB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3177F3-18BE-4CF5-AE4F-F7BA1248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erson and person in a car&#10;&#10;Description automatically generated">
            <a:extLst>
              <a:ext uri="{FF2B5EF4-FFF2-40B4-BE49-F238E27FC236}">
                <a16:creationId xmlns:a16="http://schemas.microsoft.com/office/drawing/2014/main" id="{CF6AD2FB-38EF-A0FD-27C7-0E65C827C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/>
          <a:stretch/>
        </p:blipFill>
        <p:spPr>
          <a:xfrm>
            <a:off x="0" y="-1"/>
            <a:ext cx="9158384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300C3F6-0290-AFAB-4A7B-59CA8ADF64D6}"/>
              </a:ext>
            </a:extLst>
          </p:cNvPr>
          <p:cNvSpPr>
            <a:spLocks/>
          </p:cNvSpPr>
          <p:nvPr/>
        </p:nvSpPr>
        <p:spPr>
          <a:xfrm rot="5400000">
            <a:off x="-26194" y="26193"/>
            <a:ext cx="6858001" cy="6805611"/>
          </a:xfrm>
          <a:prstGeom prst="rect">
            <a:avLst/>
          </a:prstGeom>
          <a:solidFill>
            <a:srgbClr val="0B23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05612" y="0"/>
            <a:ext cx="5386388" cy="6858000"/>
          </a:xfrm>
          <a:prstGeom prst="rect">
            <a:avLst/>
          </a:prstGeom>
          <a:solidFill>
            <a:srgbClr val="0C2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26630" y="924314"/>
            <a:ext cx="400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"/>
              </a:spcAft>
            </a:pPr>
            <a:r>
              <a:rPr lang="en-US" sz="2000" b="1" dirty="0">
                <a:solidFill>
                  <a:schemeClr val="bg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November 1, 2024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8D7213-94D6-B34C-78C1-47B28DCFC5B3}"/>
              </a:ext>
            </a:extLst>
          </p:cNvPr>
          <p:cNvSpPr>
            <a:spLocks/>
          </p:cNvSpPr>
          <p:nvPr/>
        </p:nvSpPr>
        <p:spPr>
          <a:xfrm>
            <a:off x="347663" y="-333374"/>
            <a:ext cx="1780394" cy="2220660"/>
          </a:xfrm>
          <a:prstGeom prst="roundRect">
            <a:avLst/>
          </a:prstGeom>
          <a:solidFill>
            <a:srgbClr val="0B2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4" descr="Logo, icon&#10;&#10;Description automatically generated">
            <a:extLst>
              <a:ext uri="{FF2B5EF4-FFF2-40B4-BE49-F238E27FC236}">
                <a16:creationId xmlns:a16="http://schemas.microsoft.com/office/drawing/2014/main" id="{D2F06AEE-F5DC-6AB0-BF9E-F50B70DD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8" y="371864"/>
            <a:ext cx="1046933" cy="11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0D6CC-37E1-49FF-7751-409F8841CE7E}"/>
              </a:ext>
            </a:extLst>
          </p:cNvPr>
          <p:cNvSpPr txBox="1"/>
          <p:nvPr/>
        </p:nvSpPr>
        <p:spPr>
          <a:xfrm>
            <a:off x="7179005" y="1518018"/>
            <a:ext cx="4533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Lato Black" panose="020F0A02020204030203" pitchFamily="34" charset="0"/>
              </a:rPr>
              <a:t>Welcome</a:t>
            </a:r>
            <a:br>
              <a:rPr lang="en-US" sz="5400" b="1" dirty="0">
                <a:solidFill>
                  <a:schemeClr val="bg1"/>
                </a:solidFill>
                <a:latin typeface="Lato Black" panose="020F0A02020204030203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Lato Black" panose="020F0A02020204030203" pitchFamily="34" charset="0"/>
              </a:rPr>
              <a:t> to Personal Automobile!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D5E80C-53CB-AD2B-ABBB-B816DE8B745D}"/>
              </a:ext>
            </a:extLst>
          </p:cNvPr>
          <p:cNvCxnSpPr>
            <a:cxnSpLocks/>
          </p:cNvCxnSpPr>
          <p:nvPr/>
        </p:nvCxnSpPr>
        <p:spPr>
          <a:xfrm>
            <a:off x="7310437" y="4487610"/>
            <a:ext cx="2386013" cy="0"/>
          </a:xfrm>
          <a:prstGeom prst="line">
            <a:avLst/>
          </a:prstGeom>
          <a:ln w="38100">
            <a:solidFill>
              <a:srgbClr val="B86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152F26-9919-7BA0-9CD0-CE2273A6B720}"/>
              </a:ext>
            </a:extLst>
          </p:cNvPr>
          <p:cNvSpPr txBox="1"/>
          <p:nvPr/>
        </p:nvSpPr>
        <p:spPr>
          <a:xfrm>
            <a:off x="7234237" y="4917324"/>
            <a:ext cx="4478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Lynda Mitch, </a:t>
            </a:r>
            <a:r>
              <a:rPr lang="en-US" sz="2000" b="1" i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CAPI, CIC, AAI, CPRM</a:t>
            </a:r>
          </a:p>
          <a:p>
            <a:r>
              <a:rPr lang="en-US" sz="2000" b="1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Risk Advisor | Personal Lines</a:t>
            </a:r>
          </a:p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Flood and Peterson</a:t>
            </a:r>
          </a:p>
        </p:txBody>
      </p:sp>
    </p:spTree>
    <p:extLst>
      <p:ext uri="{BB962C8B-B14F-4D97-AF65-F5344CB8AC3E}">
        <p14:creationId xmlns:p14="http://schemas.microsoft.com/office/powerpoint/2010/main" val="59442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6F70FE-2ECE-82C7-F542-695EE7F1BAF5}"/>
              </a:ext>
            </a:extLst>
          </p:cNvPr>
          <p:cNvSpPr>
            <a:spLocks/>
          </p:cNvSpPr>
          <p:nvPr/>
        </p:nvSpPr>
        <p:spPr>
          <a:xfrm rot="5400000">
            <a:off x="-2666323" y="2666323"/>
            <a:ext cx="6858002" cy="1525356"/>
          </a:xfrm>
          <a:prstGeom prst="rect">
            <a:avLst/>
          </a:prstGeom>
          <a:solidFill>
            <a:srgbClr val="0B2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D7064-958C-9289-066B-09F18D05078B}"/>
              </a:ext>
            </a:extLst>
          </p:cNvPr>
          <p:cNvSpPr>
            <a:spLocks/>
          </p:cNvSpPr>
          <p:nvPr/>
        </p:nvSpPr>
        <p:spPr>
          <a:xfrm rot="5400000">
            <a:off x="548658" y="1231185"/>
            <a:ext cx="4478695" cy="4558587"/>
          </a:xfrm>
          <a:prstGeom prst="rect">
            <a:avLst/>
          </a:prstGeom>
          <a:solidFill>
            <a:srgbClr val="EFF4F6"/>
          </a:solidFill>
          <a:ln>
            <a:noFill/>
          </a:ln>
          <a:effectLst>
            <a:outerShdw blurRad="228600" dist="76200" dir="678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4A963-3BCD-F01C-03B1-943DEC7527E6}"/>
              </a:ext>
            </a:extLst>
          </p:cNvPr>
          <p:cNvSpPr txBox="1"/>
          <p:nvPr/>
        </p:nvSpPr>
        <p:spPr>
          <a:xfrm>
            <a:off x="681723" y="2602907"/>
            <a:ext cx="4212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B233F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AUTOMOBILE INSURANCE COMPONENTS:</a:t>
            </a:r>
          </a:p>
        </p:txBody>
      </p:sp>
      <p:pic>
        <p:nvPicPr>
          <p:cNvPr id="18" name="Picture 4" descr="Logo, icon&#10;&#10;Description automatically generated">
            <a:extLst>
              <a:ext uri="{FF2B5EF4-FFF2-40B4-BE49-F238E27FC236}">
                <a16:creationId xmlns:a16="http://schemas.microsoft.com/office/drawing/2014/main" id="{A1B5139B-8DAF-38DF-B24C-3ECBBE5B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1" y="324244"/>
            <a:ext cx="535643" cy="57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D8244A-2DB7-577B-871B-B24643FBCA75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64761-EC7B-ADC3-C9AE-A45772011DB6}"/>
              </a:ext>
            </a:extLst>
          </p:cNvPr>
          <p:cNvSpPr txBox="1"/>
          <p:nvPr/>
        </p:nvSpPr>
        <p:spPr>
          <a:xfrm>
            <a:off x="7407965" y="6057355"/>
            <a:ext cx="405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Lynda Mitch, CAPI, CIC, AAI, CPRM</a:t>
            </a:r>
          </a:p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Risk Advisor | Personal Lines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19E81F-3E07-814E-E9BD-E4F704BEE525}"/>
              </a:ext>
            </a:extLst>
          </p:cNvPr>
          <p:cNvGrpSpPr/>
          <p:nvPr/>
        </p:nvGrpSpPr>
        <p:grpSpPr>
          <a:xfrm>
            <a:off x="2352703" y="407084"/>
            <a:ext cx="9209826" cy="369332"/>
            <a:chOff x="2352703" y="407084"/>
            <a:chExt cx="9209826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9251B3-E733-0FD2-3DD5-CF248686101E}"/>
                </a:ext>
              </a:extLst>
            </p:cNvPr>
            <p:cNvSpPr txBox="1"/>
            <p:nvPr/>
          </p:nvSpPr>
          <p:spPr>
            <a:xfrm>
              <a:off x="5486400" y="407084"/>
              <a:ext cx="607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86125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Welcome to Personal Automobile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9245B1-B03E-4385-1F1F-C69F6B468D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703" y="615820"/>
              <a:ext cx="5523812" cy="0"/>
            </a:xfrm>
            <a:prstGeom prst="line">
              <a:avLst/>
            </a:prstGeom>
            <a:ln w="19050">
              <a:solidFill>
                <a:srgbClr val="B8612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C6703B85-CFBF-2283-87DD-46155358A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0656" y="2697847"/>
            <a:ext cx="6076129" cy="162526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>
                <a:solidFill>
                  <a:srgbClr val="B86125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3  Mains Parts to a policy: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Other Guy Coverage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You, Passengers or Pedestrians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Your Vehicle </a:t>
            </a:r>
            <a:endParaRPr lang="en-US" sz="2400" dirty="0">
              <a:solidFill>
                <a:srgbClr val="0B233F"/>
              </a:solidFill>
              <a:latin typeface="Lato" panose="020F050202020403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9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A3CF3-D850-A10F-C221-8D675ADF832B}"/>
              </a:ext>
            </a:extLst>
          </p:cNvPr>
          <p:cNvGrpSpPr/>
          <p:nvPr/>
        </p:nvGrpSpPr>
        <p:grpSpPr>
          <a:xfrm>
            <a:off x="239764" y="-168750"/>
            <a:ext cx="1285592" cy="1427183"/>
            <a:chOff x="239764" y="-168750"/>
            <a:chExt cx="1285592" cy="142718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24631FB-6A6D-52B2-212D-F5CEACF2AB4F}"/>
                </a:ext>
              </a:extLst>
            </p:cNvPr>
            <p:cNvSpPr/>
            <p:nvPr/>
          </p:nvSpPr>
          <p:spPr>
            <a:xfrm>
              <a:off x="239764" y="-168750"/>
              <a:ext cx="1285592" cy="1427183"/>
            </a:xfrm>
            <a:prstGeom prst="roundRect">
              <a:avLst/>
            </a:prstGeom>
            <a:solidFill>
              <a:srgbClr val="0B23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35BD7875-0E74-6B6B-B350-07F44558A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91" y="324244"/>
              <a:ext cx="535643" cy="57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A13BA8-61A9-A976-55E6-885962A0D320}"/>
              </a:ext>
            </a:extLst>
          </p:cNvPr>
          <p:cNvSpPr txBox="1"/>
          <p:nvPr/>
        </p:nvSpPr>
        <p:spPr>
          <a:xfrm>
            <a:off x="577157" y="1585020"/>
            <a:ext cx="10886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233F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PART ONE: THE OTHER GUY COVERAGE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6A4DCE9-15DB-6351-9041-FFC45648255B}"/>
              </a:ext>
            </a:extLst>
          </p:cNvPr>
          <p:cNvCxnSpPr>
            <a:cxnSpLocks/>
          </p:cNvCxnSpPr>
          <p:nvPr/>
        </p:nvCxnSpPr>
        <p:spPr>
          <a:xfrm flipH="1">
            <a:off x="674377" y="2494608"/>
            <a:ext cx="897803" cy="0"/>
          </a:xfrm>
          <a:prstGeom prst="line">
            <a:avLst/>
          </a:prstGeom>
          <a:ln w="57150">
            <a:solidFill>
              <a:srgbClr val="B861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AB7091-50C4-2A7D-F3DC-541DA5936D9D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D1D377-F7B5-1171-5E16-A007EF8A9C5E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8C2A2-2551-AF92-F9A1-E3707DE639E4}"/>
              </a:ext>
            </a:extLst>
          </p:cNvPr>
          <p:cNvSpPr txBox="1">
            <a:spLocks/>
          </p:cNvSpPr>
          <p:nvPr/>
        </p:nvSpPr>
        <p:spPr>
          <a:xfrm>
            <a:off x="577157" y="2796366"/>
            <a:ext cx="4114800" cy="31797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B86125"/>
                </a:solidFill>
                <a:latin typeface="Lato Black" panose="020F0A02020204030203" pitchFamily="34" charset="0"/>
                <a:cs typeface="Calibri" panose="020F0502020204030204" pitchFamily="34" charset="0"/>
              </a:rPr>
              <a:t>SPLIT LIMIT BODILY INJURY 	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$25,000/$50,000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$50,000/$100,000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$100,000/$300,000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$250,000/$500,000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$500,000/$500,000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$500,000/$1,000,000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FEB12B-B639-2DD9-4684-D863810E7F52}"/>
              </a:ext>
            </a:extLst>
          </p:cNvPr>
          <p:cNvSpPr txBox="1">
            <a:spLocks/>
          </p:cNvSpPr>
          <p:nvPr/>
        </p:nvSpPr>
        <p:spPr>
          <a:xfrm>
            <a:off x="5329721" y="2791652"/>
            <a:ext cx="5686836" cy="31797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900" b="1" dirty="0">
                <a:solidFill>
                  <a:srgbClr val="B86125"/>
                </a:solidFill>
                <a:latin typeface="Lato Black" panose="020F0A02020204030203" pitchFamily="34" charset="0"/>
                <a:cs typeface="Calibri" panose="020F0502020204030204" pitchFamily="34" charset="0"/>
              </a:rPr>
              <a:t>COMBINED: (BODILY AND PROPERTY DAMAGE) SINGLE LIMIT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$100,000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$300,000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$500,000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$1,000,000</a:t>
            </a:r>
          </a:p>
          <a:p>
            <a:pPr algn="l">
              <a:lnSpc>
                <a:spcPct val="100000"/>
              </a:lnSpc>
            </a:pPr>
            <a:endParaRPr lang="en-US" sz="1900" dirty="0">
              <a:latin typeface="Lato" panose="020F0502020204030203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69371-68F3-5233-3993-3A8B10B1FF02}"/>
              </a:ext>
            </a:extLst>
          </p:cNvPr>
          <p:cNvGrpSpPr/>
          <p:nvPr/>
        </p:nvGrpSpPr>
        <p:grpSpPr>
          <a:xfrm>
            <a:off x="2352703" y="407084"/>
            <a:ext cx="9209826" cy="369332"/>
            <a:chOff x="2352703" y="407084"/>
            <a:chExt cx="9209826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2D90D0-CD23-88C9-0875-A484DE175607}"/>
                </a:ext>
              </a:extLst>
            </p:cNvPr>
            <p:cNvSpPr txBox="1"/>
            <p:nvPr/>
          </p:nvSpPr>
          <p:spPr>
            <a:xfrm>
              <a:off x="5486400" y="407084"/>
              <a:ext cx="607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86125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Welcome to Personal Automobile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102DB2-346C-ED49-C8A4-5869BF4D9C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703" y="615820"/>
              <a:ext cx="5523812" cy="0"/>
            </a:xfrm>
            <a:prstGeom prst="line">
              <a:avLst/>
            </a:prstGeom>
            <a:ln w="19050">
              <a:solidFill>
                <a:srgbClr val="B8612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A86040A-A52E-5C6D-F2B7-6FDA0FA335E9}"/>
              </a:ext>
            </a:extLst>
          </p:cNvPr>
          <p:cNvSpPr txBox="1"/>
          <p:nvPr/>
        </p:nvSpPr>
        <p:spPr>
          <a:xfrm>
            <a:off x="7407965" y="6057355"/>
            <a:ext cx="405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Lynda Mitch, CAPI, CIC, AAI, CPRM</a:t>
            </a:r>
          </a:p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Risk Advisor | Personal Lines</a:t>
            </a:r>
          </a:p>
        </p:txBody>
      </p:sp>
    </p:spTree>
    <p:extLst>
      <p:ext uri="{BB962C8B-B14F-4D97-AF65-F5344CB8AC3E}">
        <p14:creationId xmlns:p14="http://schemas.microsoft.com/office/powerpoint/2010/main" val="25444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18CDA-2DA8-4F44-7ECF-F17D47D9E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C92F5C3-5744-B286-974F-5B55FCC9CADB}"/>
              </a:ext>
            </a:extLst>
          </p:cNvPr>
          <p:cNvGrpSpPr/>
          <p:nvPr/>
        </p:nvGrpSpPr>
        <p:grpSpPr>
          <a:xfrm>
            <a:off x="239764" y="-168750"/>
            <a:ext cx="1285592" cy="1427183"/>
            <a:chOff x="239764" y="-168750"/>
            <a:chExt cx="1285592" cy="142718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D5988EE-0501-5AF4-7A98-9F171591E317}"/>
                </a:ext>
              </a:extLst>
            </p:cNvPr>
            <p:cNvSpPr/>
            <p:nvPr/>
          </p:nvSpPr>
          <p:spPr>
            <a:xfrm>
              <a:off x="239764" y="-168750"/>
              <a:ext cx="1285592" cy="1427183"/>
            </a:xfrm>
            <a:prstGeom prst="roundRect">
              <a:avLst/>
            </a:prstGeom>
            <a:solidFill>
              <a:srgbClr val="0B23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9A627C58-66D7-CB85-01EB-9DCE79835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91" y="324244"/>
              <a:ext cx="535643" cy="57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63E0CD-7225-6C0F-0149-B31139EE7E73}"/>
              </a:ext>
            </a:extLst>
          </p:cNvPr>
          <p:cNvSpPr txBox="1"/>
          <p:nvPr/>
        </p:nvSpPr>
        <p:spPr>
          <a:xfrm>
            <a:off x="577157" y="1585020"/>
            <a:ext cx="10886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233F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PART ONE (cont.): PROPERTY DAMAGE LIABILITY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9913603-B401-8389-6861-06EB6257DB5C}"/>
              </a:ext>
            </a:extLst>
          </p:cNvPr>
          <p:cNvCxnSpPr>
            <a:cxnSpLocks/>
          </p:cNvCxnSpPr>
          <p:nvPr/>
        </p:nvCxnSpPr>
        <p:spPr>
          <a:xfrm flipH="1">
            <a:off x="674377" y="3264146"/>
            <a:ext cx="897803" cy="0"/>
          </a:xfrm>
          <a:prstGeom prst="line">
            <a:avLst/>
          </a:prstGeom>
          <a:ln w="57150">
            <a:solidFill>
              <a:srgbClr val="B861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009C7A4-D7D5-75C7-F6DF-86BD646E80B2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4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034EEA-AA6B-17A2-F548-EFEFB84770D0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1BE88-1C53-8301-DDE2-382864A8043F}"/>
              </a:ext>
            </a:extLst>
          </p:cNvPr>
          <p:cNvSpPr txBox="1">
            <a:spLocks/>
          </p:cNvSpPr>
          <p:nvPr/>
        </p:nvSpPr>
        <p:spPr>
          <a:xfrm>
            <a:off x="664803" y="4374912"/>
            <a:ext cx="7471375" cy="1486538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$15,000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$25,000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$50,000</a:t>
            </a:r>
          </a:p>
          <a:p>
            <a:pPr algn="l">
              <a:lnSpc>
                <a:spcPct val="100000"/>
              </a:lnSpc>
            </a:pPr>
            <a:endParaRPr lang="en-US" sz="2000" b="1" dirty="0">
              <a:solidFill>
                <a:srgbClr val="0B233F"/>
              </a:solidFill>
              <a:latin typeface="Lato" panose="020F0502020204030203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$100,000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$250,000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$500,000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74635B-FA85-841A-89F0-85D784FD6527}"/>
              </a:ext>
            </a:extLst>
          </p:cNvPr>
          <p:cNvGrpSpPr/>
          <p:nvPr/>
        </p:nvGrpSpPr>
        <p:grpSpPr>
          <a:xfrm>
            <a:off x="2352703" y="407084"/>
            <a:ext cx="9209826" cy="369332"/>
            <a:chOff x="2352703" y="407084"/>
            <a:chExt cx="9209826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7527C1-9503-93F7-3A32-87B8AB36A1C5}"/>
                </a:ext>
              </a:extLst>
            </p:cNvPr>
            <p:cNvSpPr txBox="1"/>
            <p:nvPr/>
          </p:nvSpPr>
          <p:spPr>
            <a:xfrm>
              <a:off x="5486400" y="407084"/>
              <a:ext cx="607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86125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Welcome to Personal Automobile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01DF1C-3C6C-1566-4F4D-A80898AEE7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703" y="615820"/>
              <a:ext cx="5523812" cy="0"/>
            </a:xfrm>
            <a:prstGeom prst="line">
              <a:avLst/>
            </a:prstGeom>
            <a:ln w="19050">
              <a:solidFill>
                <a:srgbClr val="B8612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B6C32926-9452-6468-E32A-C90CB6668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377" y="3642783"/>
            <a:ext cx="6076129" cy="4652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B86125"/>
                </a:solidFill>
                <a:latin typeface="Lato Black" panose="020F0A02020204030203" pitchFamily="34" charset="0"/>
                <a:cs typeface="Calibri" panose="020F0502020204030204" pitchFamily="34" charset="0"/>
              </a:rPr>
              <a:t>Split Limit Policy Options:</a:t>
            </a:r>
            <a:endParaRPr lang="en-US" sz="2800" b="1" dirty="0">
              <a:solidFill>
                <a:srgbClr val="0B233F"/>
              </a:solidFill>
              <a:latin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E7141-941B-E805-3F47-9610D4B2982D}"/>
              </a:ext>
            </a:extLst>
          </p:cNvPr>
          <p:cNvSpPr txBox="1"/>
          <p:nvPr/>
        </p:nvSpPr>
        <p:spPr>
          <a:xfrm>
            <a:off x="7407965" y="6057355"/>
            <a:ext cx="405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Lynda Mitch, CAPI, CIC, AAI, CPRM</a:t>
            </a:r>
          </a:p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Risk Advisor | Personal Lines</a:t>
            </a:r>
          </a:p>
        </p:txBody>
      </p:sp>
    </p:spTree>
    <p:extLst>
      <p:ext uri="{BB962C8B-B14F-4D97-AF65-F5344CB8AC3E}">
        <p14:creationId xmlns:p14="http://schemas.microsoft.com/office/powerpoint/2010/main" val="307609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66AA-E9BF-C61E-5E17-AF67E07A0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4B5BAAB-578E-10CB-BF3F-BE46B637FA92}"/>
              </a:ext>
            </a:extLst>
          </p:cNvPr>
          <p:cNvGrpSpPr/>
          <p:nvPr/>
        </p:nvGrpSpPr>
        <p:grpSpPr>
          <a:xfrm>
            <a:off x="239764" y="-168750"/>
            <a:ext cx="1285592" cy="1427183"/>
            <a:chOff x="239764" y="-168750"/>
            <a:chExt cx="1285592" cy="142718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C126A20-6E84-B440-FA8F-C6213EC2C0FF}"/>
                </a:ext>
              </a:extLst>
            </p:cNvPr>
            <p:cNvSpPr/>
            <p:nvPr/>
          </p:nvSpPr>
          <p:spPr>
            <a:xfrm>
              <a:off x="239764" y="-168750"/>
              <a:ext cx="1285592" cy="1427183"/>
            </a:xfrm>
            <a:prstGeom prst="roundRect">
              <a:avLst/>
            </a:prstGeom>
            <a:solidFill>
              <a:srgbClr val="0B23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7196665E-C7C6-5BE2-DB62-58BDF481C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91" y="324244"/>
              <a:ext cx="535643" cy="57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A759FD9-7586-8082-DAA1-0E250C6478FD}"/>
              </a:ext>
            </a:extLst>
          </p:cNvPr>
          <p:cNvSpPr txBox="1"/>
          <p:nvPr/>
        </p:nvSpPr>
        <p:spPr>
          <a:xfrm>
            <a:off x="577157" y="1883785"/>
            <a:ext cx="10886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233F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PART TWO: YOU, YOUR PASSENGER AND A PEDESTRIAN/BICYCLIST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206029-DAF4-8153-F4F9-B6E2DF3362BB}"/>
              </a:ext>
            </a:extLst>
          </p:cNvPr>
          <p:cNvCxnSpPr>
            <a:cxnSpLocks/>
          </p:cNvCxnSpPr>
          <p:nvPr/>
        </p:nvCxnSpPr>
        <p:spPr>
          <a:xfrm flipH="1">
            <a:off x="674377" y="3499545"/>
            <a:ext cx="897803" cy="0"/>
          </a:xfrm>
          <a:prstGeom prst="line">
            <a:avLst/>
          </a:prstGeom>
          <a:ln w="57150">
            <a:solidFill>
              <a:srgbClr val="B861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38DABC2-ED57-D439-CB8C-1C15EA626DF7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5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D3E3A9-60DB-51E1-7D45-1B2531E9F64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50E75B-CA1E-5578-DA12-72FD735612DD}"/>
              </a:ext>
            </a:extLst>
          </p:cNvPr>
          <p:cNvGrpSpPr/>
          <p:nvPr/>
        </p:nvGrpSpPr>
        <p:grpSpPr>
          <a:xfrm>
            <a:off x="2352703" y="407084"/>
            <a:ext cx="9209826" cy="369332"/>
            <a:chOff x="2352703" y="407084"/>
            <a:chExt cx="9209826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4146EA-9A56-51F1-7AD2-72DFF5087DB1}"/>
                </a:ext>
              </a:extLst>
            </p:cNvPr>
            <p:cNvSpPr txBox="1"/>
            <p:nvPr/>
          </p:nvSpPr>
          <p:spPr>
            <a:xfrm>
              <a:off x="5486400" y="407084"/>
              <a:ext cx="607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86125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Welcome to Personal Automobile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25077A-BA3A-D3F5-0F86-C309EBEEED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703" y="615820"/>
              <a:ext cx="5523812" cy="0"/>
            </a:xfrm>
            <a:prstGeom prst="line">
              <a:avLst/>
            </a:prstGeom>
            <a:ln w="19050">
              <a:solidFill>
                <a:srgbClr val="B8612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32D522-DDBA-ED52-1A49-D730CBA4D174}"/>
              </a:ext>
            </a:extLst>
          </p:cNvPr>
          <p:cNvSpPr txBox="1"/>
          <p:nvPr/>
        </p:nvSpPr>
        <p:spPr>
          <a:xfrm>
            <a:off x="7407965" y="6057355"/>
            <a:ext cx="405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Lynda Mitch, CAPI, CIC, AAI, CPRM</a:t>
            </a:r>
          </a:p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Risk Advisor | Personal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A978D04-0235-F708-AD45-81845C8BC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152" y="3810833"/>
            <a:ext cx="10190929" cy="14465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B86125"/>
                </a:solidFill>
                <a:latin typeface="Lato Black" panose="020F0A02020204030203" pitchFamily="34" charset="0"/>
                <a:cs typeface="Calibri" panose="020F0502020204030204" pitchFamily="34" charset="0"/>
              </a:rPr>
              <a:t>Colorado</a:t>
            </a:r>
            <a:r>
              <a:rPr lang="en-US" sz="2000" b="1" dirty="0">
                <a:solidFill>
                  <a:srgbClr val="B86125"/>
                </a:solidFill>
                <a:latin typeface="Lato Black" panose="020F0A02020204030203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Medical Payments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Uninsured/Underinsured Motorist Coverage </a:t>
            </a:r>
            <a:endParaRPr lang="en-US" sz="2000" b="1" i="1" dirty="0">
              <a:solidFill>
                <a:srgbClr val="0B233F"/>
              </a:solidFill>
              <a:latin typeface="Lato" panose="020F050202020403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C354F-4166-D164-7F1D-7FFD2B948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C340EE7-D52C-4F07-DF03-4588E10F354E}"/>
              </a:ext>
            </a:extLst>
          </p:cNvPr>
          <p:cNvGrpSpPr/>
          <p:nvPr/>
        </p:nvGrpSpPr>
        <p:grpSpPr>
          <a:xfrm>
            <a:off x="239764" y="-168750"/>
            <a:ext cx="1285592" cy="1427183"/>
            <a:chOff x="239764" y="-168750"/>
            <a:chExt cx="1285592" cy="142718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EA7B762-7CC7-5F17-1106-3676B3C07E53}"/>
                </a:ext>
              </a:extLst>
            </p:cNvPr>
            <p:cNvSpPr/>
            <p:nvPr/>
          </p:nvSpPr>
          <p:spPr>
            <a:xfrm>
              <a:off x="239764" y="-168750"/>
              <a:ext cx="1285592" cy="1427183"/>
            </a:xfrm>
            <a:prstGeom prst="roundRect">
              <a:avLst/>
            </a:prstGeom>
            <a:solidFill>
              <a:srgbClr val="0B23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714031F0-6A9C-B5DB-922C-D6E6703C2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91" y="324244"/>
              <a:ext cx="535643" cy="57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0ACD2A-85B6-B2DD-F5FF-91180C6456D0}"/>
              </a:ext>
            </a:extLst>
          </p:cNvPr>
          <p:cNvSpPr txBox="1"/>
          <p:nvPr/>
        </p:nvSpPr>
        <p:spPr>
          <a:xfrm>
            <a:off x="577157" y="1883785"/>
            <a:ext cx="10886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233F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PART THREE: COVERAGE FOR YOUR VEHICLE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B019FBC-7DC7-D4D7-C015-DE6F0C49EABA}"/>
              </a:ext>
            </a:extLst>
          </p:cNvPr>
          <p:cNvCxnSpPr>
            <a:cxnSpLocks/>
          </p:cNvCxnSpPr>
          <p:nvPr/>
        </p:nvCxnSpPr>
        <p:spPr>
          <a:xfrm flipH="1">
            <a:off x="674377" y="3499545"/>
            <a:ext cx="897803" cy="0"/>
          </a:xfrm>
          <a:prstGeom prst="line">
            <a:avLst/>
          </a:prstGeom>
          <a:ln w="57150">
            <a:solidFill>
              <a:srgbClr val="B861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FDB0CBC-583A-1F53-DA85-CD38082BAE29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6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D8C73D-E3E9-9946-E486-6ADE97320B1F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604539-7CDD-1C0A-C5AC-33C9ED85802A}"/>
              </a:ext>
            </a:extLst>
          </p:cNvPr>
          <p:cNvGrpSpPr/>
          <p:nvPr/>
        </p:nvGrpSpPr>
        <p:grpSpPr>
          <a:xfrm>
            <a:off x="2352703" y="407084"/>
            <a:ext cx="9209826" cy="369332"/>
            <a:chOff x="2352703" y="407084"/>
            <a:chExt cx="9209826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3CAA7E-ECD5-3C91-9184-2F5253A448CC}"/>
                </a:ext>
              </a:extLst>
            </p:cNvPr>
            <p:cNvSpPr txBox="1"/>
            <p:nvPr/>
          </p:nvSpPr>
          <p:spPr>
            <a:xfrm>
              <a:off x="5486400" y="407084"/>
              <a:ext cx="607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86125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Welcome to Personal Automobile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F8DBC5-49D3-B3B2-956B-5C346CE5E1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703" y="615820"/>
              <a:ext cx="5523812" cy="0"/>
            </a:xfrm>
            <a:prstGeom prst="line">
              <a:avLst/>
            </a:prstGeom>
            <a:ln w="19050">
              <a:solidFill>
                <a:srgbClr val="B8612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554AB1-8391-C792-B8FD-F26F50B1305B}"/>
              </a:ext>
            </a:extLst>
          </p:cNvPr>
          <p:cNvSpPr txBox="1"/>
          <p:nvPr/>
        </p:nvSpPr>
        <p:spPr>
          <a:xfrm>
            <a:off x="7407965" y="6057355"/>
            <a:ext cx="405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Lynda Mitch, CAPI, CIC, AAI, CPRM</a:t>
            </a:r>
          </a:p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Risk Advisor | Personal Lines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105592C-C3CB-CF7A-6B40-9A8AE517FEA8}"/>
              </a:ext>
            </a:extLst>
          </p:cNvPr>
          <p:cNvSpPr txBox="1">
            <a:spLocks/>
          </p:cNvSpPr>
          <p:nvPr/>
        </p:nvSpPr>
        <p:spPr>
          <a:xfrm>
            <a:off x="593152" y="3810833"/>
            <a:ext cx="10190929" cy="14465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B86125"/>
                </a:solidFill>
                <a:latin typeface="Lato Black" panose="020F0A02020204030203" pitchFamily="34" charset="0"/>
                <a:cs typeface="Calibri" panose="020F0502020204030204" pitchFamily="34" charset="0"/>
              </a:rPr>
              <a:t>Comprehensive: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Collision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Uninsured Motorist Property Damage </a:t>
            </a:r>
          </a:p>
        </p:txBody>
      </p:sp>
    </p:spTree>
    <p:extLst>
      <p:ext uri="{BB962C8B-B14F-4D97-AF65-F5344CB8AC3E}">
        <p14:creationId xmlns:p14="http://schemas.microsoft.com/office/powerpoint/2010/main" val="80429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6F70FE-2ECE-82C7-F542-695EE7F1BAF5}"/>
              </a:ext>
            </a:extLst>
          </p:cNvPr>
          <p:cNvSpPr>
            <a:spLocks/>
          </p:cNvSpPr>
          <p:nvPr/>
        </p:nvSpPr>
        <p:spPr>
          <a:xfrm rot="5400000">
            <a:off x="-1029833" y="1029832"/>
            <a:ext cx="6858002" cy="4798337"/>
          </a:xfrm>
          <a:prstGeom prst="rect">
            <a:avLst/>
          </a:prstGeom>
          <a:solidFill>
            <a:srgbClr val="0B2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BF06-691A-A145-6AFD-F4046B4088A4}"/>
              </a:ext>
            </a:extLst>
          </p:cNvPr>
          <p:cNvSpPr txBox="1"/>
          <p:nvPr/>
        </p:nvSpPr>
        <p:spPr>
          <a:xfrm>
            <a:off x="296924" y="2624301"/>
            <a:ext cx="4204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ANCILLARY AUTOMOBILE COVERAGES</a:t>
            </a:r>
          </a:p>
        </p:txBody>
      </p:sp>
      <p:pic>
        <p:nvPicPr>
          <p:cNvPr id="9" name="Picture 4" descr="Logo, icon&#10;&#10;Description automatically generated">
            <a:extLst>
              <a:ext uri="{FF2B5EF4-FFF2-40B4-BE49-F238E27FC236}">
                <a16:creationId xmlns:a16="http://schemas.microsoft.com/office/drawing/2014/main" id="{35BD7875-0E74-6B6B-B350-07F44558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10" y="1681681"/>
            <a:ext cx="572916" cy="6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F6C4081-8C5F-6EAC-BB27-4913ABF6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801005"/>
            <a:ext cx="1913466" cy="1404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Glass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Towing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Rental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D2D08B-7C13-A36A-E7E6-1975A13BC66A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7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FA74F4-44CB-664F-EACD-3C80B7A4FFED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611A59-7DA6-7E43-1AB5-A87E9C6D1E78}"/>
              </a:ext>
            </a:extLst>
          </p:cNvPr>
          <p:cNvGrpSpPr/>
          <p:nvPr/>
        </p:nvGrpSpPr>
        <p:grpSpPr>
          <a:xfrm>
            <a:off x="5042780" y="407084"/>
            <a:ext cx="6519749" cy="369332"/>
            <a:chOff x="5042780" y="407084"/>
            <a:chExt cx="6519749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9C6FEB-00C7-7D0B-4346-4256F509A97E}"/>
                </a:ext>
              </a:extLst>
            </p:cNvPr>
            <p:cNvSpPr txBox="1"/>
            <p:nvPr/>
          </p:nvSpPr>
          <p:spPr>
            <a:xfrm>
              <a:off x="5486400" y="407084"/>
              <a:ext cx="607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86125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Welcome to Personal Automobile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EF8723-A507-888D-49E9-6AD3296E4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2780" y="615820"/>
              <a:ext cx="2833735" cy="0"/>
            </a:xfrm>
            <a:prstGeom prst="line">
              <a:avLst/>
            </a:prstGeom>
            <a:ln w="19050">
              <a:solidFill>
                <a:srgbClr val="B8612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FF31D10-8F84-0B07-F392-C06187E82316}"/>
              </a:ext>
            </a:extLst>
          </p:cNvPr>
          <p:cNvSpPr txBox="1"/>
          <p:nvPr/>
        </p:nvSpPr>
        <p:spPr>
          <a:xfrm>
            <a:off x="7407965" y="6057355"/>
            <a:ext cx="405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Lynda Mitch, CAPI, CIC, AAI, CPRM</a:t>
            </a:r>
          </a:p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Risk Advisor | Personal Lines</a:t>
            </a:r>
          </a:p>
        </p:txBody>
      </p:sp>
    </p:spTree>
    <p:extLst>
      <p:ext uri="{BB962C8B-B14F-4D97-AF65-F5344CB8AC3E}">
        <p14:creationId xmlns:p14="http://schemas.microsoft.com/office/powerpoint/2010/main" val="186720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398BA-429A-F5CF-9FA2-4A8D6A8FC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D91333-AFC2-3EE5-6375-FCC4506616F3}"/>
              </a:ext>
            </a:extLst>
          </p:cNvPr>
          <p:cNvSpPr>
            <a:spLocks/>
          </p:cNvSpPr>
          <p:nvPr/>
        </p:nvSpPr>
        <p:spPr>
          <a:xfrm rot="5400000">
            <a:off x="-1029833" y="1029832"/>
            <a:ext cx="6858002" cy="4798337"/>
          </a:xfrm>
          <a:prstGeom prst="rect">
            <a:avLst/>
          </a:prstGeom>
          <a:solidFill>
            <a:srgbClr val="0B2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32D17-4CA2-C813-A631-84040CD05C16}"/>
              </a:ext>
            </a:extLst>
          </p:cNvPr>
          <p:cNvSpPr txBox="1"/>
          <p:nvPr/>
        </p:nvSpPr>
        <p:spPr>
          <a:xfrm>
            <a:off x="296924" y="2658398"/>
            <a:ext cx="4204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TIPS &amp;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TRICKS</a:t>
            </a:r>
          </a:p>
        </p:txBody>
      </p:sp>
      <p:pic>
        <p:nvPicPr>
          <p:cNvPr id="9" name="Picture 4" descr="Logo, icon&#10;&#10;Description automatically generated">
            <a:extLst>
              <a:ext uri="{FF2B5EF4-FFF2-40B4-BE49-F238E27FC236}">
                <a16:creationId xmlns:a16="http://schemas.microsoft.com/office/drawing/2014/main" id="{91130270-301B-D37D-0914-0B1020B70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10" y="1745052"/>
            <a:ext cx="572916" cy="6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6CC8683-C4A1-55B8-A191-F1B1AB85A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862" y="1754105"/>
            <a:ext cx="6467267" cy="37322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Insurance Score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Limit of Liability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Insurable Interest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Consider Automobile Club Towing Membership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Glass Coverage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Renting a Vehicle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What Factors Can Help Your Premium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233F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Independent vs. Direct Carrier Option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7566FA-F9FC-2528-1989-85FF23A13920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8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9B570-D4D0-0DFF-CCB8-D171BCA3D1ED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D93EE-DA54-6571-A559-6924ED6BCFED}"/>
              </a:ext>
            </a:extLst>
          </p:cNvPr>
          <p:cNvGrpSpPr/>
          <p:nvPr/>
        </p:nvGrpSpPr>
        <p:grpSpPr>
          <a:xfrm>
            <a:off x="5042780" y="407084"/>
            <a:ext cx="6519749" cy="369332"/>
            <a:chOff x="5042780" y="407084"/>
            <a:chExt cx="6519749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F9893B-56BE-D7B5-33D8-507A83A89481}"/>
                </a:ext>
              </a:extLst>
            </p:cNvPr>
            <p:cNvSpPr txBox="1"/>
            <p:nvPr/>
          </p:nvSpPr>
          <p:spPr>
            <a:xfrm>
              <a:off x="5486400" y="407084"/>
              <a:ext cx="607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86125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Welcome to Personal Automobile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21D439-85E8-9406-E816-F78F6EBECE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2780" y="615820"/>
              <a:ext cx="2833735" cy="0"/>
            </a:xfrm>
            <a:prstGeom prst="line">
              <a:avLst/>
            </a:prstGeom>
            <a:ln w="19050">
              <a:solidFill>
                <a:srgbClr val="B8612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89D019-5B20-5443-0B10-0D53F038B965}"/>
              </a:ext>
            </a:extLst>
          </p:cNvPr>
          <p:cNvSpPr txBox="1"/>
          <p:nvPr/>
        </p:nvSpPr>
        <p:spPr>
          <a:xfrm>
            <a:off x="7407965" y="6057355"/>
            <a:ext cx="405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Lynda Mitch, CAPI, CIC, AAI, CPRM</a:t>
            </a:r>
          </a:p>
          <a:p>
            <a:pPr algn="r"/>
            <a:r>
              <a:rPr lang="en-US" sz="1600" dirty="0">
                <a:solidFill>
                  <a:srgbClr val="B86125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Risk Advisor | Personal Lines</a:t>
            </a:r>
          </a:p>
        </p:txBody>
      </p:sp>
    </p:spTree>
    <p:extLst>
      <p:ext uri="{BB962C8B-B14F-4D97-AF65-F5344CB8AC3E}">
        <p14:creationId xmlns:p14="http://schemas.microsoft.com/office/powerpoint/2010/main" val="293754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6F70FE-2ECE-82C7-F542-695EE7F1BA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4911" y="559637"/>
            <a:ext cx="10202178" cy="5738725"/>
          </a:xfrm>
          <a:prstGeom prst="rect">
            <a:avLst/>
          </a:prstGeom>
          <a:solidFill>
            <a:srgbClr val="0B2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434D67-3B6A-E36F-42AA-1D9C80632E88}"/>
              </a:ext>
            </a:extLst>
          </p:cNvPr>
          <p:cNvGrpSpPr/>
          <p:nvPr/>
        </p:nvGrpSpPr>
        <p:grpSpPr>
          <a:xfrm>
            <a:off x="2124546" y="1447800"/>
            <a:ext cx="7942908" cy="3995193"/>
            <a:chOff x="2124546" y="1555436"/>
            <a:chExt cx="7942908" cy="40717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FABF06-691A-A145-6AFD-F4046B4088A4}"/>
                </a:ext>
              </a:extLst>
            </p:cNvPr>
            <p:cNvSpPr txBox="1"/>
            <p:nvPr/>
          </p:nvSpPr>
          <p:spPr>
            <a:xfrm>
              <a:off x="2124546" y="2705725"/>
              <a:ext cx="79429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FFFFFF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THANK YOU!</a:t>
              </a:r>
            </a:p>
          </p:txBody>
        </p:sp>
        <p:pic>
          <p:nvPicPr>
            <p:cNvPr id="9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35BD7875-0E74-6B6B-B350-07F44558A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771" y="1555436"/>
              <a:ext cx="882458" cy="953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A6E464-ACF4-1BD6-5F77-23625F116EE3}"/>
                </a:ext>
              </a:extLst>
            </p:cNvPr>
            <p:cNvSpPr txBox="1"/>
            <p:nvPr/>
          </p:nvSpPr>
          <p:spPr>
            <a:xfrm>
              <a:off x="3096475" y="4686144"/>
              <a:ext cx="5999050" cy="94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"/>
                </a:spcAft>
              </a:pPr>
              <a:r>
                <a:rPr lang="en-US" sz="1800" b="1" dirty="0">
                  <a:solidFill>
                    <a:srgbClr val="B86125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Lynda P. Mitch, CAPI, CPRM, CIC, AAI</a:t>
              </a:r>
            </a:p>
            <a:p>
              <a:pPr algn="ctr">
                <a:spcAft>
                  <a:spcPts val="40"/>
                </a:spcAft>
              </a:pPr>
              <a:r>
                <a:rPr lang="en-US" sz="1800" b="1" u="sng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lmitch@floodpeterson.com</a:t>
              </a:r>
            </a:p>
            <a:p>
              <a:pPr algn="ctr">
                <a:spcAft>
                  <a:spcPts val="40"/>
                </a:spcAft>
              </a:pPr>
              <a:r>
                <a:rPr lang="en-US" sz="1800" b="1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Flood and Peterson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F7419E-1EF7-4408-9EBB-E0F4BA28A5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1684" y="4336794"/>
              <a:ext cx="3208632" cy="0"/>
            </a:xfrm>
            <a:prstGeom prst="line">
              <a:avLst/>
            </a:prstGeom>
            <a:ln>
              <a:solidFill>
                <a:srgbClr val="B861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021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5446B15F01843B8BA77DDDB7AA392" ma:contentTypeVersion="18" ma:contentTypeDescription="Create a new document." ma:contentTypeScope="" ma:versionID="d6bccfff8de4b11f996539f263d567c4">
  <xsd:schema xmlns:xsd="http://www.w3.org/2001/XMLSchema" xmlns:xs="http://www.w3.org/2001/XMLSchema" xmlns:p="http://schemas.microsoft.com/office/2006/metadata/properties" xmlns:ns2="f4f2ce99-1d0c-486c-81cb-8237fdd3cc20" xmlns:ns3="ea4e7188-303d-415b-b065-06d63c08d00e" targetNamespace="http://schemas.microsoft.com/office/2006/metadata/properties" ma:root="true" ma:fieldsID="7ae00dacfa262d47aad44b82c3d73e95" ns2:_="" ns3:_="">
    <xsd:import namespace="f4f2ce99-1d0c-486c-81cb-8237fdd3cc20"/>
    <xsd:import namespace="ea4e7188-303d-415b-b065-06d63c08d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2ce99-1d0c-486c-81cb-8237fdd3cc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622d62e-5dc6-4063-b38e-0c89a3fba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e7188-303d-415b-b065-06d63c08d00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d99e272-cb9b-4c35-bcc9-0f37f081d265}" ma:internalName="TaxCatchAll" ma:showField="CatchAllData" ma:web="ea4e7188-303d-415b-b065-06d63c08d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4e7188-303d-415b-b065-06d63c08d00e" xsi:nil="true"/>
    <lcf76f155ced4ddcb4097134ff3c332f xmlns="f4f2ce99-1d0c-486c-81cb-8237fdd3cc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EC7FC4-F031-4532-B9F1-23B5B0939EF4}"/>
</file>

<file path=customXml/itemProps2.xml><?xml version="1.0" encoding="utf-8"?>
<ds:datastoreItem xmlns:ds="http://schemas.openxmlformats.org/officeDocument/2006/customXml" ds:itemID="{1BDB4473-4102-41FB-A215-BA0B9DFD5195}"/>
</file>

<file path=customXml/itemProps3.xml><?xml version="1.0" encoding="utf-8"?>
<ds:datastoreItem xmlns:ds="http://schemas.openxmlformats.org/officeDocument/2006/customXml" ds:itemID="{E909C504-523D-43FB-B86B-D3839F59E644}"/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435</Words>
  <Application>Microsoft Office PowerPoint</Application>
  <PresentationFormat>Widescreen</PresentationFormat>
  <Paragraphs>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Mitch, Lynda</dc:creator>
  <cp:lastModifiedBy>Mitch, Lynda</cp:lastModifiedBy>
  <cp:revision>6</cp:revision>
  <dcterms:created xsi:type="dcterms:W3CDTF">2024-09-10T16:02:56Z</dcterms:created>
  <dcterms:modified xsi:type="dcterms:W3CDTF">2024-10-24T14:32:29Z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0x010100A8F5446B15F01843B8BA77DDDB7AA392</vt:lpwstr>
  </property>
</Properties>
</file>